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1750" r:id="rId3"/>
    <p:sldId id="1714" r:id="rId4"/>
    <p:sldId id="256" r:id="rId5"/>
    <p:sldId id="268" r:id="rId6"/>
    <p:sldId id="269" r:id="rId7"/>
    <p:sldId id="270" r:id="rId8"/>
    <p:sldId id="259" r:id="rId9"/>
    <p:sldId id="260" r:id="rId10"/>
    <p:sldId id="266" r:id="rId11"/>
    <p:sldId id="272" r:id="rId12"/>
    <p:sldId id="273" r:id="rId13"/>
    <p:sldId id="1752" r:id="rId14"/>
    <p:sldId id="1737" r:id="rId15"/>
    <p:sldId id="1738" r:id="rId16"/>
    <p:sldId id="1739" r:id="rId17"/>
    <p:sldId id="1740" r:id="rId18"/>
    <p:sldId id="1741" r:id="rId19"/>
    <p:sldId id="1742" r:id="rId20"/>
    <p:sldId id="1753" r:id="rId21"/>
    <p:sldId id="1743" r:id="rId22"/>
    <p:sldId id="1744" r:id="rId23"/>
    <p:sldId id="1745" r:id="rId24"/>
    <p:sldId id="1746" r:id="rId25"/>
    <p:sldId id="1747" r:id="rId26"/>
    <p:sldId id="1748" r:id="rId27"/>
    <p:sldId id="1749" r:id="rId28"/>
    <p:sldId id="1754" r:id="rId29"/>
    <p:sldId id="1755" r:id="rId30"/>
    <p:sldId id="1756" r:id="rId31"/>
    <p:sldId id="1757" r:id="rId32"/>
    <p:sldId id="175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0DE43-4573-454F-BF53-FE4AE097056E}" type="datetimeFigureOut">
              <a:rPr lang="en-GB" smtClean="0"/>
              <a:t>09/10/2022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62457-DBAA-48D6-9D87-955D3F58C646}" type="slidenum">
              <a:rPr lang="en-GB" smtClean="0"/>
              <a:t>‹#›</a:t>
            </a:fld>
            <a:endParaRPr lang="en-GB"/>
          </a:p>
        </p:txBody>
      </p:sp>
    </p:spTree>
    <p:extLst>
      <p:ext uri="{BB962C8B-B14F-4D97-AF65-F5344CB8AC3E}">
        <p14:creationId xmlns:p14="http://schemas.microsoft.com/office/powerpoint/2010/main" val="177506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9F4DE2-EE35-44FB-921E-546E4F53FAFD}"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9F4DE2-EE35-44FB-921E-546E4F53FAFD}"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9F4DE2-EE35-44FB-921E-546E4F53FAFD}"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Comments from past students about how they achieved exam success. </a:t>
            </a:r>
          </a:p>
        </p:txBody>
      </p:sp>
      <p:sp>
        <p:nvSpPr>
          <p:cNvPr id="4" name="Slide Number Placeholder 3"/>
          <p:cNvSpPr>
            <a:spLocks noGrp="1"/>
          </p:cNvSpPr>
          <p:nvPr>
            <p:ph type="sldNum" sz="quarter" idx="5"/>
          </p:nvPr>
        </p:nvSpPr>
        <p:spPr/>
        <p:txBody>
          <a:bodyPr/>
          <a:lstStyle/>
          <a:p>
            <a:fld id="{F2662457-DBAA-48D6-9D87-955D3F58C646}" type="slidenum">
              <a:rPr lang="en-GB" smtClean="0"/>
              <a:t>10</a:t>
            </a:fld>
            <a:endParaRPr lang="en-GB"/>
          </a:p>
        </p:txBody>
      </p:sp>
    </p:spTree>
    <p:extLst>
      <p:ext uri="{BB962C8B-B14F-4D97-AF65-F5344CB8AC3E}">
        <p14:creationId xmlns:p14="http://schemas.microsoft.com/office/powerpoint/2010/main" val="142418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D0413E-2900-4B7B-9D1C-209352E63821}"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5EE5C3-A6D3-406E-9FF8-1BD8F9F11938}" type="slidenum">
              <a:rPr lang="en-GB" smtClean="0"/>
              <a:t>‹#›</a:t>
            </a:fld>
            <a:endParaRPr lang="en-GB"/>
          </a:p>
        </p:txBody>
      </p:sp>
    </p:spTree>
    <p:extLst>
      <p:ext uri="{BB962C8B-B14F-4D97-AF65-F5344CB8AC3E}">
        <p14:creationId xmlns:p14="http://schemas.microsoft.com/office/powerpoint/2010/main" val="113483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0413E-2900-4B7B-9D1C-209352E63821}"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5EE5C3-A6D3-406E-9FF8-1BD8F9F11938}" type="slidenum">
              <a:rPr lang="en-GB" smtClean="0"/>
              <a:t>‹#›</a:t>
            </a:fld>
            <a:endParaRPr lang="en-GB"/>
          </a:p>
        </p:txBody>
      </p:sp>
    </p:spTree>
    <p:extLst>
      <p:ext uri="{BB962C8B-B14F-4D97-AF65-F5344CB8AC3E}">
        <p14:creationId xmlns:p14="http://schemas.microsoft.com/office/powerpoint/2010/main" val="199633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0413E-2900-4B7B-9D1C-209352E63821}"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5EE5C3-A6D3-406E-9FF8-1BD8F9F11938}" type="slidenum">
              <a:rPr lang="en-GB" smtClean="0"/>
              <a:t>‹#›</a:t>
            </a:fld>
            <a:endParaRPr lang="en-GB"/>
          </a:p>
        </p:txBody>
      </p:sp>
    </p:spTree>
    <p:extLst>
      <p:ext uri="{BB962C8B-B14F-4D97-AF65-F5344CB8AC3E}">
        <p14:creationId xmlns:p14="http://schemas.microsoft.com/office/powerpoint/2010/main" val="1271947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a:p>
        </p:txBody>
      </p:sp>
    </p:spTree>
    <p:extLst>
      <p:ext uri="{BB962C8B-B14F-4D97-AF65-F5344CB8AC3E}">
        <p14:creationId xmlns:p14="http://schemas.microsoft.com/office/powerpoint/2010/main" val="426583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a:p>
        </p:txBody>
      </p:sp>
    </p:spTree>
    <p:extLst>
      <p:ext uri="{BB962C8B-B14F-4D97-AF65-F5344CB8AC3E}">
        <p14:creationId xmlns:p14="http://schemas.microsoft.com/office/powerpoint/2010/main" val="1594759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28A76-B28D-43E8-829E-8181B2D9508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a:p>
        </p:txBody>
      </p:sp>
    </p:spTree>
    <p:extLst>
      <p:ext uri="{BB962C8B-B14F-4D97-AF65-F5344CB8AC3E}">
        <p14:creationId xmlns:p14="http://schemas.microsoft.com/office/powerpoint/2010/main" val="3751813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9E28A76-B28D-43E8-829E-8181B2D95083}"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D60B65-FEF4-4681-B2A7-6E12F532D6E5}" type="slidenum">
              <a:rPr lang="en-GB" smtClean="0"/>
              <a:t>‹#›</a:t>
            </a:fld>
            <a:endParaRPr lang="en-GB"/>
          </a:p>
        </p:txBody>
      </p:sp>
    </p:spTree>
    <p:extLst>
      <p:ext uri="{BB962C8B-B14F-4D97-AF65-F5344CB8AC3E}">
        <p14:creationId xmlns:p14="http://schemas.microsoft.com/office/powerpoint/2010/main" val="31345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9E28A76-B28D-43E8-829E-8181B2D95083}" type="datetimeFigureOut">
              <a:rPr lang="en-GB" smtClean="0"/>
              <a:t>09/10/2022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D60B65-FEF4-4681-B2A7-6E12F532D6E5}" type="slidenum">
              <a:rPr lang="en-GB" smtClean="0"/>
              <a:t>‹#›</a:t>
            </a:fld>
            <a:endParaRPr lang="en-GB"/>
          </a:p>
        </p:txBody>
      </p:sp>
    </p:spTree>
    <p:extLst>
      <p:ext uri="{BB962C8B-B14F-4D97-AF65-F5344CB8AC3E}">
        <p14:creationId xmlns:p14="http://schemas.microsoft.com/office/powerpoint/2010/main" val="3278865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9E28A76-B28D-43E8-829E-8181B2D95083}" type="datetimeFigureOut">
              <a:rPr lang="en-GB" smtClean="0"/>
              <a:t>09/10/2022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D60B65-FEF4-4681-B2A7-6E12F532D6E5}" type="slidenum">
              <a:rPr lang="en-GB" smtClean="0"/>
              <a:t>‹#›</a:t>
            </a:fld>
            <a:endParaRPr lang="en-GB"/>
          </a:p>
        </p:txBody>
      </p:sp>
    </p:spTree>
    <p:extLst>
      <p:ext uri="{BB962C8B-B14F-4D97-AF65-F5344CB8AC3E}">
        <p14:creationId xmlns:p14="http://schemas.microsoft.com/office/powerpoint/2010/main" val="2278897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28A76-B28D-43E8-829E-8181B2D95083}" type="datetimeFigureOut">
              <a:rPr lang="en-GB" smtClean="0"/>
              <a:t>09/10/2022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D60B65-FEF4-4681-B2A7-6E12F532D6E5}" type="slidenum">
              <a:rPr lang="en-GB" smtClean="0"/>
              <a:t>‹#›</a:t>
            </a:fld>
            <a:endParaRPr lang="en-GB"/>
          </a:p>
        </p:txBody>
      </p:sp>
    </p:spTree>
    <p:extLst>
      <p:ext uri="{BB962C8B-B14F-4D97-AF65-F5344CB8AC3E}">
        <p14:creationId xmlns:p14="http://schemas.microsoft.com/office/powerpoint/2010/main" val="1560367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9E28A76-B28D-43E8-829E-8181B2D95083}"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D60B65-FEF4-4681-B2A7-6E12F532D6E5}" type="slidenum">
              <a:rPr lang="en-GB" smtClean="0"/>
              <a:t>‹#›</a:t>
            </a:fld>
            <a:endParaRPr lang="en-GB"/>
          </a:p>
        </p:txBody>
      </p:sp>
    </p:spTree>
    <p:extLst>
      <p:ext uri="{BB962C8B-B14F-4D97-AF65-F5344CB8AC3E}">
        <p14:creationId xmlns:p14="http://schemas.microsoft.com/office/powerpoint/2010/main" val="578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0413E-2900-4B7B-9D1C-209352E63821}"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5EE5C3-A6D3-406E-9FF8-1BD8F9F11938}" type="slidenum">
              <a:rPr lang="en-GB" smtClean="0"/>
              <a:t>‹#›</a:t>
            </a:fld>
            <a:endParaRPr lang="en-GB"/>
          </a:p>
        </p:txBody>
      </p:sp>
    </p:spTree>
    <p:extLst>
      <p:ext uri="{BB962C8B-B14F-4D97-AF65-F5344CB8AC3E}">
        <p14:creationId xmlns:p14="http://schemas.microsoft.com/office/powerpoint/2010/main" val="2850143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9E28A76-B28D-43E8-829E-8181B2D95083}"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D60B65-FEF4-4681-B2A7-6E12F532D6E5}" type="slidenum">
              <a:rPr lang="en-GB" smtClean="0"/>
              <a:t>‹#›</a:t>
            </a:fld>
            <a:endParaRPr lang="en-GB"/>
          </a:p>
        </p:txBody>
      </p:sp>
    </p:spTree>
    <p:extLst>
      <p:ext uri="{BB962C8B-B14F-4D97-AF65-F5344CB8AC3E}">
        <p14:creationId xmlns:p14="http://schemas.microsoft.com/office/powerpoint/2010/main" val="2880361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a:p>
        </p:txBody>
      </p:sp>
    </p:spTree>
    <p:extLst>
      <p:ext uri="{BB962C8B-B14F-4D97-AF65-F5344CB8AC3E}">
        <p14:creationId xmlns:p14="http://schemas.microsoft.com/office/powerpoint/2010/main" val="264155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a:p>
        </p:txBody>
      </p:sp>
    </p:spTree>
    <p:extLst>
      <p:ext uri="{BB962C8B-B14F-4D97-AF65-F5344CB8AC3E}">
        <p14:creationId xmlns:p14="http://schemas.microsoft.com/office/powerpoint/2010/main" val="1299674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410827"/>
            <a:ext cx="7571700" cy="936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682267"/>
            <a:ext cx="7571700" cy="4764800"/>
          </a:xfrm>
          <a:prstGeom prst="rect">
            <a:avLst/>
          </a:prstGeom>
        </p:spPr>
        <p:txBody>
          <a:bodyPr spcFirstLastPara="1" wrap="square" lIns="91425" tIns="91425" rIns="91425" bIns="91425" anchor="t" anchorCtr="0">
            <a:noAutofit/>
          </a:bodyPr>
          <a:lstStyle>
            <a:lvl1pPr marL="457189" lvl="0" indent="-380990">
              <a:spcBef>
                <a:spcPts val="600"/>
              </a:spcBef>
              <a:spcAft>
                <a:spcPts val="0"/>
              </a:spcAft>
              <a:buSzPts val="2400"/>
              <a:buChar char="◎"/>
              <a:defRPr sz="2400"/>
            </a:lvl1pPr>
            <a:lvl2pPr marL="914378" lvl="1" indent="-380990">
              <a:spcBef>
                <a:spcPts val="0"/>
              </a:spcBef>
              <a:spcAft>
                <a:spcPts val="0"/>
              </a:spcAft>
              <a:buSzPts val="2400"/>
              <a:buChar char="○"/>
              <a:defRPr/>
            </a:lvl2pPr>
            <a:lvl3pPr marL="1371566" lvl="2" indent="-380990">
              <a:spcBef>
                <a:spcPts val="0"/>
              </a:spcBef>
              <a:spcAft>
                <a:spcPts val="0"/>
              </a:spcAft>
              <a:buSzPts val="2400"/>
              <a:buChar char="◉"/>
              <a:defRPr/>
            </a:lvl3pPr>
            <a:lvl4pPr marL="1828754" lvl="3" indent="-380990">
              <a:spcBef>
                <a:spcPts val="0"/>
              </a:spcBef>
              <a:spcAft>
                <a:spcPts val="0"/>
              </a:spcAft>
              <a:buSzPts val="2400"/>
              <a:buChar char="●"/>
              <a:defRPr sz="2400"/>
            </a:lvl4pPr>
            <a:lvl5pPr marL="2285943" lvl="4" indent="-380990">
              <a:spcBef>
                <a:spcPts val="0"/>
              </a:spcBef>
              <a:spcAft>
                <a:spcPts val="0"/>
              </a:spcAft>
              <a:buSzPts val="2400"/>
              <a:buChar char="○"/>
              <a:defRPr sz="2400"/>
            </a:lvl5pPr>
            <a:lvl6pPr marL="2743132" lvl="5" indent="-380990">
              <a:spcBef>
                <a:spcPts val="0"/>
              </a:spcBef>
              <a:spcAft>
                <a:spcPts val="0"/>
              </a:spcAft>
              <a:buSzPts val="2400"/>
              <a:buChar char="■"/>
              <a:defRPr sz="2400"/>
            </a:lvl6pPr>
            <a:lvl7pPr marL="3200320" lvl="6" indent="-380990">
              <a:spcBef>
                <a:spcPts val="0"/>
              </a:spcBef>
              <a:spcAft>
                <a:spcPts val="0"/>
              </a:spcAft>
              <a:buSzPts val="2400"/>
              <a:buChar char="●"/>
              <a:defRPr sz="2400"/>
            </a:lvl7pPr>
            <a:lvl8pPr marL="3657509" lvl="7" indent="-380990">
              <a:spcBef>
                <a:spcPts val="0"/>
              </a:spcBef>
              <a:spcAft>
                <a:spcPts val="0"/>
              </a:spcAft>
              <a:buSzPts val="2400"/>
              <a:buChar char="○"/>
              <a:defRPr sz="2400"/>
            </a:lvl8pPr>
            <a:lvl9pPr marL="4114697" lvl="8" indent="-380990">
              <a:spcBef>
                <a:spcPts val="0"/>
              </a:spcBef>
              <a:spcAft>
                <a:spcPts val="0"/>
              </a:spcAft>
              <a:buSzPts val="2400"/>
              <a:buChar char="■"/>
              <a:defRPr sz="2400"/>
            </a:lvl9pPr>
          </a:lstStyle>
          <a:p>
            <a:endParaRPr/>
          </a:p>
        </p:txBody>
      </p:sp>
      <p:sp>
        <p:nvSpPr>
          <p:cNvPr id="43" name="Google Shape;43;p5"/>
          <p:cNvSpPr txBox="1">
            <a:spLocks noGrp="1"/>
          </p:cNvSpPr>
          <p:nvPr>
            <p:ph type="sldNum" idx="12"/>
          </p:nvPr>
        </p:nvSpPr>
        <p:spPr>
          <a:xfrm>
            <a:off x="8404384" y="63331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31443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D0413E-2900-4B7B-9D1C-209352E63821}"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5EE5C3-A6D3-406E-9FF8-1BD8F9F11938}" type="slidenum">
              <a:rPr lang="en-GB" smtClean="0"/>
              <a:t>‹#›</a:t>
            </a:fld>
            <a:endParaRPr lang="en-GB"/>
          </a:p>
        </p:txBody>
      </p:sp>
    </p:spTree>
    <p:extLst>
      <p:ext uri="{BB962C8B-B14F-4D97-AF65-F5344CB8AC3E}">
        <p14:creationId xmlns:p14="http://schemas.microsoft.com/office/powerpoint/2010/main" val="1081190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D0413E-2900-4B7B-9D1C-209352E63821}"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5EE5C3-A6D3-406E-9FF8-1BD8F9F11938}" type="slidenum">
              <a:rPr lang="en-GB" smtClean="0"/>
              <a:t>‹#›</a:t>
            </a:fld>
            <a:endParaRPr lang="en-GB"/>
          </a:p>
        </p:txBody>
      </p:sp>
    </p:spTree>
    <p:extLst>
      <p:ext uri="{BB962C8B-B14F-4D97-AF65-F5344CB8AC3E}">
        <p14:creationId xmlns:p14="http://schemas.microsoft.com/office/powerpoint/2010/main" val="164622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D0413E-2900-4B7B-9D1C-209352E63821}" type="datetimeFigureOut">
              <a:rPr lang="en-GB" smtClean="0"/>
              <a:t>09/10/2022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5EE5C3-A6D3-406E-9FF8-1BD8F9F11938}" type="slidenum">
              <a:rPr lang="en-GB" smtClean="0"/>
              <a:t>‹#›</a:t>
            </a:fld>
            <a:endParaRPr lang="en-GB"/>
          </a:p>
        </p:txBody>
      </p:sp>
    </p:spTree>
    <p:extLst>
      <p:ext uri="{BB962C8B-B14F-4D97-AF65-F5344CB8AC3E}">
        <p14:creationId xmlns:p14="http://schemas.microsoft.com/office/powerpoint/2010/main" val="106107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D0413E-2900-4B7B-9D1C-209352E63821}" type="datetimeFigureOut">
              <a:rPr lang="en-GB" smtClean="0"/>
              <a:t>09/10/2022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5EE5C3-A6D3-406E-9FF8-1BD8F9F11938}" type="slidenum">
              <a:rPr lang="en-GB" smtClean="0"/>
              <a:t>‹#›</a:t>
            </a:fld>
            <a:endParaRPr lang="en-GB"/>
          </a:p>
        </p:txBody>
      </p:sp>
    </p:spTree>
    <p:extLst>
      <p:ext uri="{BB962C8B-B14F-4D97-AF65-F5344CB8AC3E}">
        <p14:creationId xmlns:p14="http://schemas.microsoft.com/office/powerpoint/2010/main" val="427756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0413E-2900-4B7B-9D1C-209352E63821}" type="datetimeFigureOut">
              <a:rPr lang="en-GB" smtClean="0"/>
              <a:t>09/10/2022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5EE5C3-A6D3-406E-9FF8-1BD8F9F11938}" type="slidenum">
              <a:rPr lang="en-GB" smtClean="0"/>
              <a:t>‹#›</a:t>
            </a:fld>
            <a:endParaRPr lang="en-GB"/>
          </a:p>
        </p:txBody>
      </p:sp>
    </p:spTree>
    <p:extLst>
      <p:ext uri="{BB962C8B-B14F-4D97-AF65-F5344CB8AC3E}">
        <p14:creationId xmlns:p14="http://schemas.microsoft.com/office/powerpoint/2010/main" val="44144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D0413E-2900-4B7B-9D1C-209352E63821}"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5EE5C3-A6D3-406E-9FF8-1BD8F9F11938}" type="slidenum">
              <a:rPr lang="en-GB" smtClean="0"/>
              <a:t>‹#›</a:t>
            </a:fld>
            <a:endParaRPr lang="en-GB"/>
          </a:p>
        </p:txBody>
      </p:sp>
    </p:spTree>
    <p:extLst>
      <p:ext uri="{BB962C8B-B14F-4D97-AF65-F5344CB8AC3E}">
        <p14:creationId xmlns:p14="http://schemas.microsoft.com/office/powerpoint/2010/main" val="263696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D0413E-2900-4B7B-9D1C-209352E63821}"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5EE5C3-A6D3-406E-9FF8-1BD8F9F11938}" type="slidenum">
              <a:rPr lang="en-GB" smtClean="0"/>
              <a:t>‹#›</a:t>
            </a:fld>
            <a:endParaRPr lang="en-GB"/>
          </a:p>
        </p:txBody>
      </p:sp>
    </p:spTree>
    <p:extLst>
      <p:ext uri="{BB962C8B-B14F-4D97-AF65-F5344CB8AC3E}">
        <p14:creationId xmlns:p14="http://schemas.microsoft.com/office/powerpoint/2010/main" val="39308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0413E-2900-4B7B-9D1C-209352E63821}" type="datetimeFigureOut">
              <a:rPr lang="en-GB" smtClean="0"/>
              <a:t>09/10/2022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EE5C3-A6D3-406E-9FF8-1BD8F9F11938}" type="slidenum">
              <a:rPr lang="en-GB" smtClean="0"/>
              <a:t>‹#›</a:t>
            </a:fld>
            <a:endParaRPr lang="en-GB"/>
          </a:p>
        </p:txBody>
      </p:sp>
    </p:spTree>
    <p:extLst>
      <p:ext uri="{BB962C8B-B14F-4D97-AF65-F5344CB8AC3E}">
        <p14:creationId xmlns:p14="http://schemas.microsoft.com/office/powerpoint/2010/main" val="417134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3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9E28A76-B28D-43E8-829E-8181B2D95083}" type="datetimeFigureOut">
              <a:rPr lang="en-GB" smtClean="0"/>
              <a:t>09/10/2022</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D60B65-FEF4-4681-B2A7-6E12F532D6E5}" type="slidenum">
              <a:rPr lang="en-GB" smtClean="0"/>
              <a:t>‹#›</a:t>
            </a:fld>
            <a:endParaRPr lang="en-GB"/>
          </a:p>
        </p:txBody>
      </p:sp>
    </p:spTree>
    <p:extLst>
      <p:ext uri="{BB962C8B-B14F-4D97-AF65-F5344CB8AC3E}">
        <p14:creationId xmlns:p14="http://schemas.microsoft.com/office/powerpoint/2010/main" val="3337318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http://www.google.co.uk/url?sa=i&amp;rct=j&amp;q=&amp;esrc=s&amp;source=images&amp;cd=&amp;cad=rja&amp;uact=8&amp;ved=0ahUKEwiu9MatpsXWAhVGahoKHR9uAGIQjRwIBw&amp;url=http%3A%2F%2Fsarkarilife.com%2F6707%2Fhow-to-tackle-the-english-section-of-ibps-exams&amp;psig=AFQjCNHtXiIyPAi7d7WrHT5JDFhvrek71A&amp;ust=150659939325505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aqa.org.uk/subjects/english/gcse/english-literature-8702/assessment-resources" TargetMode="External"/><Relationship Id="rId5" Type="http://schemas.openxmlformats.org/officeDocument/2006/relationships/image" Target="../media/image9.jpeg"/><Relationship Id="rId4" Type="http://schemas.openxmlformats.org/officeDocument/2006/relationships/hyperlink" Target="http://www.google.co.uk/url?sa=i&amp;rct=j&amp;q=&amp;esrc=s&amp;source=images&amp;cd=&amp;cad=rja&amp;uact=8&amp;ved=0ahUKEwjm_cbmpsXWAhWCbBoKHY9oCV4QjRwIBw&amp;url=http%3A%2F%2Fbnn-news.com%2F9th-grade-english-language-exams-latvia-reevaluated-63879&amp;psig=AFQjCNHtXiIyPAi7d7WrHT5JDFhvrek71A&amp;ust=150659939325505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qUZwAZHf8kY" TargetMode="External"/><Relationship Id="rId2" Type="http://schemas.openxmlformats.org/officeDocument/2006/relationships/hyperlink" Target="https://www.youtube.com/watch?v=dABvuspS9Vo"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E3C7-46DB-EA0A-83CE-1B4270BF4B98}"/>
              </a:ext>
            </a:extLst>
          </p:cNvPr>
          <p:cNvSpPr>
            <a:spLocks noGrp="1"/>
          </p:cNvSpPr>
          <p:nvPr>
            <p:ph type="title"/>
          </p:nvPr>
        </p:nvSpPr>
        <p:spPr/>
        <p:txBody>
          <a:bodyPr>
            <a:normAutofit/>
          </a:bodyPr>
          <a:lstStyle/>
          <a:p>
            <a:r>
              <a:rPr lang="en-GB" sz="4800" b="1" u="sng" dirty="0"/>
              <a:t>Assembly</a:t>
            </a:r>
          </a:p>
        </p:txBody>
      </p:sp>
      <p:sp>
        <p:nvSpPr>
          <p:cNvPr id="3" name="Content Placeholder 2">
            <a:extLst>
              <a:ext uri="{FF2B5EF4-FFF2-40B4-BE49-F238E27FC236}">
                <a16:creationId xmlns:a16="http://schemas.microsoft.com/office/drawing/2014/main" id="{B8C458C2-5C6E-BDF7-B261-5221261A5809}"/>
              </a:ext>
            </a:extLst>
          </p:cNvPr>
          <p:cNvSpPr>
            <a:spLocks noGrp="1"/>
          </p:cNvSpPr>
          <p:nvPr>
            <p:ph idx="1"/>
          </p:nvPr>
        </p:nvSpPr>
        <p:spPr/>
        <p:txBody>
          <a:bodyPr/>
          <a:lstStyle/>
          <a:p>
            <a:r>
              <a:rPr lang="en-GB" sz="4000" dirty="0"/>
              <a:t>Introduction to Core subjects of Maths, Science and English.</a:t>
            </a:r>
          </a:p>
          <a:p>
            <a:r>
              <a:rPr lang="en-GB" sz="4000" dirty="0"/>
              <a:t>Why are these important?</a:t>
            </a:r>
          </a:p>
          <a:p>
            <a:r>
              <a:rPr lang="en-GB" sz="4000" dirty="0"/>
              <a:t>What areas do you need to focus on over the rest of this year?</a:t>
            </a:r>
          </a:p>
          <a:p>
            <a:endParaRPr lang="en-GB" dirty="0"/>
          </a:p>
        </p:txBody>
      </p:sp>
    </p:spTree>
    <p:extLst>
      <p:ext uri="{BB962C8B-B14F-4D97-AF65-F5344CB8AC3E}">
        <p14:creationId xmlns:p14="http://schemas.microsoft.com/office/powerpoint/2010/main" val="170779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142BB1-628B-41B2-A4DF-427CADDB01DC}"/>
              </a:ext>
            </a:extLst>
          </p:cNvPr>
          <p:cNvSpPr>
            <a:spLocks noGrp="1"/>
          </p:cNvSpPr>
          <p:nvPr>
            <p:ph idx="1"/>
          </p:nvPr>
        </p:nvSpPr>
        <p:spPr>
          <a:xfrm>
            <a:off x="527466" y="1226047"/>
            <a:ext cx="3351238" cy="800609"/>
          </a:xfrm>
          <a:solidFill>
            <a:srgbClr val="FFFF00"/>
          </a:solidFill>
        </p:spPr>
        <p:txBody>
          <a:bodyPr>
            <a:normAutofit fontScale="70000" lnSpcReduction="20000"/>
          </a:bodyPr>
          <a:lstStyle/>
          <a:p>
            <a:pPr marL="0" indent="0" algn="ctr">
              <a:buNone/>
            </a:pPr>
            <a:r>
              <a:rPr lang="en-GB" dirty="0">
                <a:latin typeface="Century Gothic" panose="020B0502020202020204" pitchFamily="34" charset="0"/>
              </a:rPr>
              <a:t> I had to put the work in every single day </a:t>
            </a:r>
          </a:p>
        </p:txBody>
      </p:sp>
      <p:sp>
        <p:nvSpPr>
          <p:cNvPr id="5" name="Content Placeholder 2">
            <a:extLst>
              <a:ext uri="{FF2B5EF4-FFF2-40B4-BE49-F238E27FC236}">
                <a16:creationId xmlns:a16="http://schemas.microsoft.com/office/drawing/2014/main" id="{6A53C741-9203-48B2-9909-A74783868198}"/>
              </a:ext>
            </a:extLst>
          </p:cNvPr>
          <p:cNvSpPr txBox="1">
            <a:spLocks/>
          </p:cNvSpPr>
          <p:nvPr/>
        </p:nvSpPr>
        <p:spPr>
          <a:xfrm>
            <a:off x="4137286" y="1338301"/>
            <a:ext cx="4296556" cy="1383350"/>
          </a:xfrm>
          <a:prstGeom prst="rect">
            <a:avLst/>
          </a:prstGeom>
          <a:solidFill>
            <a:srgbClr val="FFFF00"/>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100" dirty="0">
                <a:latin typeface="Century Gothic" panose="020B0502020202020204" pitchFamily="34" charset="0"/>
              </a:rPr>
              <a:t>When I got home I would think about all the things that I had been taught during the day to consolidate my knowledge. </a:t>
            </a:r>
          </a:p>
        </p:txBody>
      </p:sp>
      <p:sp>
        <p:nvSpPr>
          <p:cNvPr id="6" name="TextBox 5">
            <a:extLst>
              <a:ext uri="{FF2B5EF4-FFF2-40B4-BE49-F238E27FC236}">
                <a16:creationId xmlns:a16="http://schemas.microsoft.com/office/drawing/2014/main" id="{08B495F7-5238-4CEB-82ED-CC078C84F95F}"/>
              </a:ext>
            </a:extLst>
          </p:cNvPr>
          <p:cNvSpPr txBox="1"/>
          <p:nvPr/>
        </p:nvSpPr>
        <p:spPr>
          <a:xfrm>
            <a:off x="4213641" y="2965539"/>
            <a:ext cx="4220201" cy="2689198"/>
          </a:xfrm>
          <a:prstGeom prst="rect">
            <a:avLst/>
          </a:prstGeom>
          <a:solidFill>
            <a:schemeClr val="accent5">
              <a:lumMod val="40000"/>
              <a:lumOff val="60000"/>
            </a:schemeClr>
          </a:solidFill>
        </p:spPr>
        <p:txBody>
          <a:bodyPr wrap="square" rtlCol="0">
            <a:spAutoFit/>
          </a:bodyPr>
          <a:lstStyle/>
          <a:p>
            <a:pPr algn="ctr"/>
            <a:r>
              <a:rPr lang="en-GB" sz="1875" dirty="0">
                <a:latin typeface="Century Gothic" panose="020B0502020202020204" pitchFamily="34" charset="0"/>
              </a:rPr>
              <a:t> I revised practically every night so it was about doing consistent hard work. I would advise students to work hard because consistency is the key to this, mainly focusing in lessons and making the most of your time, asking the teacher for help if you need it and just concentrating.</a:t>
            </a:r>
          </a:p>
        </p:txBody>
      </p:sp>
      <p:sp>
        <p:nvSpPr>
          <p:cNvPr id="7" name="Rectangle 6">
            <a:extLst>
              <a:ext uri="{FF2B5EF4-FFF2-40B4-BE49-F238E27FC236}">
                <a16:creationId xmlns:a16="http://schemas.microsoft.com/office/drawing/2014/main" id="{66B4B3FF-517F-4A3A-AC79-5899371BD1AB}"/>
              </a:ext>
            </a:extLst>
          </p:cNvPr>
          <p:cNvSpPr/>
          <p:nvPr/>
        </p:nvSpPr>
        <p:spPr>
          <a:xfrm>
            <a:off x="527466" y="3575484"/>
            <a:ext cx="3470223" cy="1938992"/>
          </a:xfrm>
          <a:prstGeom prst="rect">
            <a:avLst/>
          </a:prstGeom>
          <a:solidFill>
            <a:schemeClr val="accent2">
              <a:lumMod val="40000"/>
              <a:lumOff val="60000"/>
            </a:schemeClr>
          </a:solidFill>
        </p:spPr>
        <p:txBody>
          <a:bodyPr wrap="square">
            <a:spAutoFit/>
          </a:bodyPr>
          <a:lstStyle/>
          <a:p>
            <a:pPr algn="ctr"/>
            <a:r>
              <a:rPr lang="en-GB" sz="1500" dirty="0">
                <a:solidFill>
                  <a:srgbClr val="313131"/>
                </a:solidFill>
                <a:latin typeface="Century Gothic" panose="020B0502020202020204" pitchFamily="34" charset="0"/>
              </a:rPr>
              <a:t>‘I did two hours of revision a night in Year 11 so that by the time exams came around I didn’t have to worry as much. I stayed behind a lot after school and the teachers were really helpful. I would advise students to push themselves to work as hard as they can</a:t>
            </a:r>
            <a:r>
              <a:rPr lang="en-GB" sz="1350" dirty="0">
                <a:solidFill>
                  <a:srgbClr val="313131"/>
                </a:solidFill>
                <a:latin typeface="Century Gothic" panose="020B0502020202020204" pitchFamily="34" charset="0"/>
              </a:rPr>
              <a:t>.</a:t>
            </a:r>
            <a:endParaRPr lang="en-GB" sz="1350" dirty="0">
              <a:latin typeface="Century Gothic" panose="020B0502020202020204" pitchFamily="34" charset="0"/>
            </a:endParaRPr>
          </a:p>
        </p:txBody>
      </p:sp>
      <p:sp>
        <p:nvSpPr>
          <p:cNvPr id="8" name="TextBox 7">
            <a:extLst>
              <a:ext uri="{FF2B5EF4-FFF2-40B4-BE49-F238E27FC236}">
                <a16:creationId xmlns:a16="http://schemas.microsoft.com/office/drawing/2014/main" id="{E7576AB9-40B6-4CD6-B453-2A2AE7F8C3EA}"/>
              </a:ext>
            </a:extLst>
          </p:cNvPr>
          <p:cNvSpPr txBox="1"/>
          <p:nvPr/>
        </p:nvSpPr>
        <p:spPr>
          <a:xfrm>
            <a:off x="538708" y="2355176"/>
            <a:ext cx="3339996" cy="957955"/>
          </a:xfrm>
          <a:prstGeom prst="rect">
            <a:avLst/>
          </a:prstGeom>
          <a:solidFill>
            <a:schemeClr val="tx2">
              <a:lumMod val="20000"/>
              <a:lumOff val="80000"/>
            </a:schemeClr>
          </a:solidFill>
        </p:spPr>
        <p:txBody>
          <a:bodyPr wrap="square" rtlCol="0">
            <a:spAutoFit/>
          </a:bodyPr>
          <a:lstStyle/>
          <a:p>
            <a:pPr algn="ctr"/>
            <a:r>
              <a:rPr lang="en-GB" sz="1875" dirty="0">
                <a:latin typeface="Century Gothic" panose="020B0502020202020204" pitchFamily="34" charset="0"/>
              </a:rPr>
              <a:t>For the most part these results are down to working hard in all lessons</a:t>
            </a:r>
            <a:r>
              <a:rPr lang="en-GB" sz="1350" dirty="0">
                <a:latin typeface="Century Gothic" panose="020B0502020202020204" pitchFamily="34" charset="0"/>
              </a:rPr>
              <a:t>.</a:t>
            </a:r>
          </a:p>
        </p:txBody>
      </p:sp>
    </p:spTree>
    <p:extLst>
      <p:ext uri="{BB962C8B-B14F-4D97-AF65-F5344CB8AC3E}">
        <p14:creationId xmlns:p14="http://schemas.microsoft.com/office/powerpoint/2010/main" val="181369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6BAD-2178-6211-A294-A74C61CE9A04}"/>
              </a:ext>
            </a:extLst>
          </p:cNvPr>
          <p:cNvSpPr>
            <a:spLocks noGrp="1"/>
          </p:cNvSpPr>
          <p:nvPr>
            <p:ph type="title"/>
          </p:nvPr>
        </p:nvSpPr>
        <p:spPr/>
        <p:txBody>
          <a:bodyPr>
            <a:normAutofit fontScale="90000"/>
          </a:bodyPr>
          <a:lstStyle/>
          <a:p>
            <a:r>
              <a:rPr lang="en-GB" dirty="0">
                <a:latin typeface="Arial Rounded MT Bold" panose="020F0704030504030204" pitchFamily="34" charset="0"/>
              </a:rPr>
              <a:t>3 reasons why English is important</a:t>
            </a:r>
          </a:p>
        </p:txBody>
      </p:sp>
      <p:sp>
        <p:nvSpPr>
          <p:cNvPr id="3" name="Content Placeholder 2">
            <a:extLst>
              <a:ext uri="{FF2B5EF4-FFF2-40B4-BE49-F238E27FC236}">
                <a16:creationId xmlns:a16="http://schemas.microsoft.com/office/drawing/2014/main" id="{A7CAC50A-1163-1FD4-ADDC-47F84DFD7C5C}"/>
              </a:ext>
            </a:extLst>
          </p:cNvPr>
          <p:cNvSpPr>
            <a:spLocks noGrp="1"/>
          </p:cNvSpPr>
          <p:nvPr>
            <p:ph idx="1"/>
          </p:nvPr>
        </p:nvSpPr>
        <p:spPr>
          <a:xfrm>
            <a:off x="323528" y="1700808"/>
            <a:ext cx="8568952" cy="4882554"/>
          </a:xfrm>
        </p:spPr>
        <p:txBody>
          <a:bodyPr>
            <a:normAutofit fontScale="92500"/>
          </a:bodyPr>
          <a:lstStyle/>
          <a:p>
            <a:pPr marL="514350" indent="-514350">
              <a:buFont typeface="+mj-lt"/>
              <a:buAutoNum type="arabicPeriod"/>
            </a:pPr>
            <a:r>
              <a:rPr lang="en-GB" dirty="0">
                <a:solidFill>
                  <a:srgbClr val="201F1E"/>
                </a:solidFill>
                <a:latin typeface="Arial Rounded MT Bold" panose="020F0704030504030204" pitchFamily="34" charset="0"/>
              </a:rPr>
              <a:t>You need a Grade 4 otherwise you will need to resit and it may limit your further education.</a:t>
            </a:r>
            <a:endParaRPr lang="en-GB" b="0" i="0" dirty="0">
              <a:solidFill>
                <a:srgbClr val="201F1E"/>
              </a:solidFill>
              <a:effectLst/>
              <a:latin typeface="Arial Rounded MT Bold" panose="020F0704030504030204" pitchFamily="34" charset="0"/>
            </a:endParaRPr>
          </a:p>
          <a:p>
            <a:pPr marL="514350" indent="-514350">
              <a:buFont typeface="+mj-lt"/>
              <a:buAutoNum type="arabicPeriod"/>
            </a:pPr>
            <a:r>
              <a:rPr lang="en-GB" b="0" i="0" dirty="0">
                <a:solidFill>
                  <a:srgbClr val="201F1E"/>
                </a:solidFill>
                <a:effectLst/>
                <a:latin typeface="Arial Rounded MT Bold" panose="020F0704030504030204" pitchFamily="34" charset="0"/>
              </a:rPr>
              <a:t>“Open</a:t>
            </a:r>
            <a:r>
              <a:rPr lang="en-GB" dirty="0">
                <a:solidFill>
                  <a:srgbClr val="201F1E"/>
                </a:solidFill>
                <a:latin typeface="Arial Rounded MT Bold" panose="020F0704030504030204" pitchFamily="34" charset="0"/>
              </a:rPr>
              <a:t>s doors”- enables you to have more choices (access to a range of subjects, courses, schools, colleges, apprenticeships, etc).</a:t>
            </a:r>
          </a:p>
          <a:p>
            <a:pPr marL="514350" indent="-514350">
              <a:buFont typeface="+mj-lt"/>
              <a:buAutoNum type="arabicPeriod"/>
            </a:pPr>
            <a:r>
              <a:rPr lang="en-GB" b="0" i="0" dirty="0">
                <a:solidFill>
                  <a:srgbClr val="201F1E"/>
                </a:solidFill>
                <a:effectLst/>
                <a:latin typeface="Arial Rounded MT Bold" panose="020F0704030504030204" pitchFamily="34" charset="0"/>
              </a:rPr>
              <a:t>Provides you with crucial communication and literacy skills required for all areas of life regardless of what you go on to do.</a:t>
            </a:r>
          </a:p>
        </p:txBody>
      </p:sp>
    </p:spTree>
    <p:extLst>
      <p:ext uri="{BB962C8B-B14F-4D97-AF65-F5344CB8AC3E}">
        <p14:creationId xmlns:p14="http://schemas.microsoft.com/office/powerpoint/2010/main" val="2947132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700808"/>
            <a:ext cx="7772400" cy="1470025"/>
          </a:xfrm>
        </p:spPr>
        <p:txBody>
          <a:bodyPr/>
          <a:lstStyle/>
          <a:p>
            <a:r>
              <a:rPr lang="en-GB" dirty="0">
                <a:solidFill>
                  <a:schemeClr val="accent6">
                    <a:lumMod val="50000"/>
                  </a:schemeClr>
                </a:solidFill>
                <a:latin typeface="Snap ITC" panose="04040A07060A02020202" pitchFamily="82" charset="0"/>
              </a:rPr>
              <a:t>Maths Exams</a:t>
            </a:r>
          </a:p>
        </p:txBody>
      </p:sp>
      <p:sp>
        <p:nvSpPr>
          <p:cNvPr id="4" name="TextBox 3"/>
          <p:cNvSpPr txBox="1"/>
          <p:nvPr/>
        </p:nvSpPr>
        <p:spPr>
          <a:xfrm>
            <a:off x="2808893" y="5877272"/>
            <a:ext cx="3672408" cy="553998"/>
          </a:xfrm>
          <a:prstGeom prst="rect">
            <a:avLst/>
          </a:prstGeom>
          <a:noFill/>
        </p:spPr>
        <p:txBody>
          <a:bodyPr wrap="square" rtlCol="0">
            <a:spAutoFit/>
          </a:bodyPr>
          <a:lstStyle/>
          <a:p>
            <a:pPr algn="ctr"/>
            <a:r>
              <a:rPr lang="en-GB" sz="3000" dirty="0">
                <a:solidFill>
                  <a:schemeClr val="accent6">
                    <a:lumMod val="75000"/>
                  </a:schemeClr>
                </a:solidFill>
                <a:latin typeface="Aharoni" panose="02010803020104030203" pitchFamily="2" charset="-79"/>
                <a:cs typeface="Aharoni" panose="02010803020104030203" pitchFamily="2" charset="-79"/>
              </a:rPr>
              <a:t>Chase the marks!</a:t>
            </a:r>
          </a:p>
        </p:txBody>
      </p:sp>
      <p:pic>
        <p:nvPicPr>
          <p:cNvPr id="1026" name="Picture 2" descr="Image result for chase some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423" y="4476328"/>
            <a:ext cx="3559324" cy="1285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xa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78" y="3141083"/>
            <a:ext cx="2422877" cy="16766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xa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375" y="188640"/>
            <a:ext cx="1886869" cy="12566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xam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8832" y="188640"/>
            <a:ext cx="201622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exa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4697" y="3212976"/>
            <a:ext cx="2674226" cy="167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17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EA1261-A98F-4806-9A4D-7C2407EEA94C}"/>
              </a:ext>
            </a:extLst>
          </p:cNvPr>
          <p:cNvPicPr>
            <a:picLocks noChangeAspect="1"/>
          </p:cNvPicPr>
          <p:nvPr/>
        </p:nvPicPr>
        <p:blipFill>
          <a:blip r:embed="rId2"/>
          <a:stretch>
            <a:fillRect/>
          </a:stretch>
        </p:blipFill>
        <p:spPr>
          <a:xfrm>
            <a:off x="95396" y="0"/>
            <a:ext cx="9048604" cy="6858000"/>
          </a:xfrm>
          <a:prstGeom prst="rect">
            <a:avLst/>
          </a:prstGeom>
        </p:spPr>
      </p:pic>
    </p:spTree>
    <p:extLst>
      <p:ext uri="{BB962C8B-B14F-4D97-AF65-F5344CB8AC3E}">
        <p14:creationId xmlns:p14="http://schemas.microsoft.com/office/powerpoint/2010/main" val="219528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2627-FFF0-AB8B-B14C-18F4C175113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94D101C-3FE1-1B50-A76C-8A299775E4C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7F7908A-BE53-3277-20E3-0A93ED623349}"/>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649069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09BB7-1F56-E707-6E42-3730D38500AC}"/>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9EE932A9-7D81-E4CA-5543-62C72DB43378}"/>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856493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24CB-1BB9-972D-A6DF-B5B89F6D6501}"/>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8DA67D6E-D2BF-FE14-9143-86021D8D04B8}"/>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625867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C499-4F2D-BEBF-090F-C3725EAB1441}"/>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350F421-A19E-C255-7FC1-66EC033E91D6}"/>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966922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725E-CD1B-C04E-99FC-48DEEDD2C87C}"/>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CCA4D2B2-56D1-218F-3266-E37032B437E5}"/>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477274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700808"/>
            <a:ext cx="7772400" cy="1470025"/>
          </a:xfrm>
        </p:spPr>
        <p:txBody>
          <a:bodyPr/>
          <a:lstStyle/>
          <a:p>
            <a:r>
              <a:rPr lang="en-GB" dirty="0">
                <a:solidFill>
                  <a:schemeClr val="accent6">
                    <a:lumMod val="50000"/>
                  </a:schemeClr>
                </a:solidFill>
                <a:latin typeface="Snap ITC" panose="04040A07060A02020202" pitchFamily="82" charset="0"/>
              </a:rPr>
              <a:t>Science Exams</a:t>
            </a:r>
          </a:p>
        </p:txBody>
      </p:sp>
      <p:sp>
        <p:nvSpPr>
          <p:cNvPr id="4" name="TextBox 3"/>
          <p:cNvSpPr txBox="1"/>
          <p:nvPr/>
        </p:nvSpPr>
        <p:spPr>
          <a:xfrm>
            <a:off x="2808893" y="5877272"/>
            <a:ext cx="3672408" cy="553998"/>
          </a:xfrm>
          <a:prstGeom prst="rect">
            <a:avLst/>
          </a:prstGeom>
          <a:noFill/>
        </p:spPr>
        <p:txBody>
          <a:bodyPr wrap="square" rtlCol="0">
            <a:spAutoFit/>
          </a:bodyPr>
          <a:lstStyle/>
          <a:p>
            <a:pPr algn="ctr"/>
            <a:r>
              <a:rPr lang="en-GB" sz="3000" dirty="0">
                <a:solidFill>
                  <a:schemeClr val="accent6">
                    <a:lumMod val="75000"/>
                  </a:schemeClr>
                </a:solidFill>
                <a:latin typeface="Aharoni" panose="02010803020104030203" pitchFamily="2" charset="-79"/>
                <a:cs typeface="Aharoni" panose="02010803020104030203" pitchFamily="2" charset="-79"/>
              </a:rPr>
              <a:t>Chase the marks!</a:t>
            </a:r>
          </a:p>
        </p:txBody>
      </p:sp>
      <p:pic>
        <p:nvPicPr>
          <p:cNvPr id="1026" name="Picture 2" descr="Image result for chase some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423" y="4476328"/>
            <a:ext cx="3559324" cy="1285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xa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78" y="3141083"/>
            <a:ext cx="2422877" cy="16766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xa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375" y="188640"/>
            <a:ext cx="1886869" cy="12566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xam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8832" y="188640"/>
            <a:ext cx="201622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exa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4697" y="3212976"/>
            <a:ext cx="2674226" cy="167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929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lpe d'Huez Triathlon - Wikipedia">
            <a:extLst>
              <a:ext uri="{FF2B5EF4-FFF2-40B4-BE49-F238E27FC236}">
                <a16:creationId xmlns:a16="http://schemas.microsoft.com/office/drawing/2014/main" id="{CB27676C-8518-467C-9C2D-5EDB80161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382" y="166328"/>
            <a:ext cx="6026331" cy="6525344"/>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4D2B3284-0005-4612-8F54-242974B1D36C}"/>
              </a:ext>
            </a:extLst>
          </p:cNvPr>
          <p:cNvSpPr txBox="1">
            <a:spLocks/>
          </p:cNvSpPr>
          <p:nvPr/>
        </p:nvSpPr>
        <p:spPr>
          <a:xfrm>
            <a:off x="2487160" y="1107180"/>
            <a:ext cx="3020944" cy="400544"/>
          </a:xfrm>
          <a:prstGeom prst="rect">
            <a:avLst/>
          </a:prstGeom>
          <a:solidFill>
            <a:srgbClr val="FFFF00"/>
          </a:solidFill>
        </p:spPr>
        <p:txBody>
          <a:bodyPr vert="horz" lIns="68580" tIns="34290" rIns="68580" bIns="3429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defRPr/>
            </a:pPr>
            <a:r>
              <a:rPr lang="en-GB" sz="1900" b="1" dirty="0">
                <a:solidFill>
                  <a:prstClr val="black"/>
                </a:solidFill>
                <a:latin typeface="Calibri"/>
              </a:rPr>
              <a:t>Results Day – August 2023</a:t>
            </a:r>
          </a:p>
        </p:txBody>
      </p:sp>
      <p:sp>
        <p:nvSpPr>
          <p:cNvPr id="7" name="Subtitle 2">
            <a:extLst>
              <a:ext uri="{FF2B5EF4-FFF2-40B4-BE49-F238E27FC236}">
                <a16:creationId xmlns:a16="http://schemas.microsoft.com/office/drawing/2014/main" id="{528AC67F-58FD-4B2A-A889-4EB80680247D}"/>
              </a:ext>
            </a:extLst>
          </p:cNvPr>
          <p:cNvSpPr txBox="1">
            <a:spLocks/>
          </p:cNvSpPr>
          <p:nvPr/>
        </p:nvSpPr>
        <p:spPr>
          <a:xfrm>
            <a:off x="1387995" y="5949280"/>
            <a:ext cx="1707466" cy="543687"/>
          </a:xfrm>
          <a:prstGeom prst="rect">
            <a:avLst/>
          </a:prstGeom>
          <a:solidFill>
            <a:srgbClr val="00B050"/>
          </a:solidFill>
        </p:spPr>
        <p:txBody>
          <a:bodyPr vert="horz" lIns="68580" tIns="34290" rIns="68580" bIns="3429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defRPr/>
            </a:pPr>
            <a:r>
              <a:rPr lang="en-GB" sz="1900" b="1" dirty="0">
                <a:solidFill>
                  <a:prstClr val="black"/>
                </a:solidFill>
                <a:latin typeface="Calibri"/>
              </a:rPr>
              <a:t>EOY10 Mock Exams</a:t>
            </a:r>
          </a:p>
        </p:txBody>
      </p:sp>
      <p:sp>
        <p:nvSpPr>
          <p:cNvPr id="8" name="Subtitle 2">
            <a:extLst>
              <a:ext uri="{FF2B5EF4-FFF2-40B4-BE49-F238E27FC236}">
                <a16:creationId xmlns:a16="http://schemas.microsoft.com/office/drawing/2014/main" id="{4B95E383-E456-4F9C-B38F-8E503721029A}"/>
              </a:ext>
            </a:extLst>
          </p:cNvPr>
          <p:cNvSpPr txBox="1">
            <a:spLocks/>
          </p:cNvSpPr>
          <p:nvPr/>
        </p:nvSpPr>
        <p:spPr>
          <a:xfrm>
            <a:off x="4825612" y="4145991"/>
            <a:ext cx="2288005" cy="456522"/>
          </a:xfrm>
          <a:prstGeom prst="rect">
            <a:avLst/>
          </a:prstGeom>
          <a:solidFill>
            <a:srgbClr val="E46C0A"/>
          </a:solidFill>
        </p:spPr>
        <p:txBody>
          <a:bodyPr vert="horz" lIns="68580" tIns="34290" rIns="68580" bIns="3429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defRPr/>
            </a:pPr>
            <a:r>
              <a:rPr lang="en-GB" sz="1900" b="1" dirty="0">
                <a:solidFill>
                  <a:prstClr val="black"/>
                </a:solidFill>
                <a:latin typeface="Calibri"/>
              </a:rPr>
              <a:t>Autumn 2022 Mocks</a:t>
            </a:r>
          </a:p>
        </p:txBody>
      </p:sp>
      <p:sp>
        <p:nvSpPr>
          <p:cNvPr id="9" name="Subtitle 2">
            <a:extLst>
              <a:ext uri="{FF2B5EF4-FFF2-40B4-BE49-F238E27FC236}">
                <a16:creationId xmlns:a16="http://schemas.microsoft.com/office/drawing/2014/main" id="{59617939-5605-47C7-B4CA-B0AB5F305604}"/>
              </a:ext>
            </a:extLst>
          </p:cNvPr>
          <p:cNvSpPr txBox="1">
            <a:spLocks/>
          </p:cNvSpPr>
          <p:nvPr/>
        </p:nvSpPr>
        <p:spPr>
          <a:xfrm>
            <a:off x="1387994" y="2925352"/>
            <a:ext cx="1887861" cy="472826"/>
          </a:xfrm>
          <a:prstGeom prst="rect">
            <a:avLst/>
          </a:prstGeom>
          <a:solidFill>
            <a:srgbClr val="E46C0A"/>
          </a:solidFill>
        </p:spPr>
        <p:txBody>
          <a:bodyPr vert="horz" lIns="68580" tIns="34290" rIns="68580" bIns="3429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defRPr/>
            </a:pPr>
            <a:r>
              <a:rPr lang="en-GB" sz="1900" b="1" dirty="0">
                <a:solidFill>
                  <a:prstClr val="black"/>
                </a:solidFill>
                <a:latin typeface="Calibri"/>
              </a:rPr>
              <a:t>Spring 2023 Mocks</a:t>
            </a:r>
          </a:p>
        </p:txBody>
      </p:sp>
      <p:sp>
        <p:nvSpPr>
          <p:cNvPr id="10" name="Subtitle 2">
            <a:extLst>
              <a:ext uri="{FF2B5EF4-FFF2-40B4-BE49-F238E27FC236}">
                <a16:creationId xmlns:a16="http://schemas.microsoft.com/office/drawing/2014/main" id="{A98B0C27-FECF-40F6-8D13-9ACCBF5BAB66}"/>
              </a:ext>
            </a:extLst>
          </p:cNvPr>
          <p:cNvSpPr txBox="1">
            <a:spLocks/>
          </p:cNvSpPr>
          <p:nvPr/>
        </p:nvSpPr>
        <p:spPr>
          <a:xfrm>
            <a:off x="5201611" y="1862387"/>
            <a:ext cx="2017178" cy="445602"/>
          </a:xfrm>
          <a:prstGeom prst="rect">
            <a:avLst/>
          </a:prstGeom>
          <a:solidFill>
            <a:srgbClr val="E46C0A"/>
          </a:solidFill>
        </p:spPr>
        <p:txBody>
          <a:bodyPr vert="horz" lIns="68580" tIns="34290" rIns="68580" bIns="3429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defRPr/>
            </a:pPr>
            <a:r>
              <a:rPr lang="en-GB" sz="1900" b="1" dirty="0">
                <a:solidFill>
                  <a:prstClr val="black"/>
                </a:solidFill>
                <a:latin typeface="Calibri"/>
              </a:rPr>
              <a:t>Revision Sessions</a:t>
            </a:r>
          </a:p>
        </p:txBody>
      </p:sp>
      <p:sp>
        <p:nvSpPr>
          <p:cNvPr id="12" name="Subtitle 2">
            <a:extLst>
              <a:ext uri="{FF2B5EF4-FFF2-40B4-BE49-F238E27FC236}">
                <a16:creationId xmlns:a16="http://schemas.microsoft.com/office/drawing/2014/main" id="{FA80B5E1-A1A5-4D5D-A0AC-38B732BF61CB}"/>
              </a:ext>
            </a:extLst>
          </p:cNvPr>
          <p:cNvSpPr txBox="1">
            <a:spLocks/>
          </p:cNvSpPr>
          <p:nvPr/>
        </p:nvSpPr>
        <p:spPr>
          <a:xfrm>
            <a:off x="5201611" y="5250949"/>
            <a:ext cx="1707466" cy="335765"/>
          </a:xfrm>
          <a:prstGeom prst="rect">
            <a:avLst/>
          </a:prstGeom>
          <a:solidFill>
            <a:srgbClr val="00B050"/>
          </a:solidFill>
        </p:spPr>
        <p:txBody>
          <a:bodyPr vert="horz" lIns="68580" tIns="34290" rIns="68580" bIns="3429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defRPr/>
            </a:pPr>
            <a:r>
              <a:rPr lang="en-GB" sz="1900" b="1" dirty="0">
                <a:solidFill>
                  <a:prstClr val="black"/>
                </a:solidFill>
                <a:latin typeface="Calibri"/>
              </a:rPr>
              <a:t>Grab-a-Grade</a:t>
            </a:r>
          </a:p>
        </p:txBody>
      </p:sp>
      <p:sp>
        <p:nvSpPr>
          <p:cNvPr id="13" name="Subtitle 2">
            <a:extLst>
              <a:ext uri="{FF2B5EF4-FFF2-40B4-BE49-F238E27FC236}">
                <a16:creationId xmlns:a16="http://schemas.microsoft.com/office/drawing/2014/main" id="{BFC8C45D-C9DB-4CFB-B2BA-7547ACB59C01}"/>
              </a:ext>
            </a:extLst>
          </p:cNvPr>
          <p:cNvSpPr txBox="1">
            <a:spLocks/>
          </p:cNvSpPr>
          <p:nvPr/>
        </p:nvSpPr>
        <p:spPr>
          <a:xfrm>
            <a:off x="1779243" y="3596883"/>
            <a:ext cx="1707466" cy="335765"/>
          </a:xfrm>
          <a:prstGeom prst="rect">
            <a:avLst/>
          </a:prstGeom>
          <a:solidFill>
            <a:srgbClr val="E46C0A"/>
          </a:solidFill>
        </p:spPr>
        <p:txBody>
          <a:bodyPr vert="horz" lIns="68580" tIns="34290" rIns="68580" bIns="3429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defRPr/>
            </a:pPr>
            <a:r>
              <a:rPr lang="en-GB" sz="1900" b="1" dirty="0">
                <a:solidFill>
                  <a:prstClr val="black"/>
                </a:solidFill>
                <a:latin typeface="Calibri"/>
              </a:rPr>
              <a:t>Closing the Gap</a:t>
            </a:r>
          </a:p>
        </p:txBody>
      </p:sp>
      <p:sp>
        <p:nvSpPr>
          <p:cNvPr id="14" name="Subtitle 2">
            <a:extLst>
              <a:ext uri="{FF2B5EF4-FFF2-40B4-BE49-F238E27FC236}">
                <a16:creationId xmlns:a16="http://schemas.microsoft.com/office/drawing/2014/main" id="{AF39ADF1-8860-48EF-B059-0CF64CFE6340}"/>
              </a:ext>
            </a:extLst>
          </p:cNvPr>
          <p:cNvSpPr txBox="1">
            <a:spLocks/>
          </p:cNvSpPr>
          <p:nvPr/>
        </p:nvSpPr>
        <p:spPr>
          <a:xfrm>
            <a:off x="4891899" y="2570689"/>
            <a:ext cx="2017178" cy="470344"/>
          </a:xfrm>
          <a:prstGeom prst="rect">
            <a:avLst/>
          </a:prstGeom>
          <a:solidFill>
            <a:srgbClr val="E46C0A"/>
          </a:solidFill>
        </p:spPr>
        <p:txBody>
          <a:bodyPr vert="horz" lIns="68580" tIns="34290" rIns="68580" bIns="3429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defRPr/>
            </a:pPr>
            <a:r>
              <a:rPr lang="en-GB" sz="1900" b="1" dirty="0">
                <a:solidFill>
                  <a:prstClr val="black"/>
                </a:solidFill>
                <a:latin typeface="Calibri"/>
              </a:rPr>
              <a:t>Targeted Intervention</a:t>
            </a:r>
          </a:p>
        </p:txBody>
      </p:sp>
      <p:sp>
        <p:nvSpPr>
          <p:cNvPr id="11" name="Subtitle 2">
            <a:extLst>
              <a:ext uri="{FF2B5EF4-FFF2-40B4-BE49-F238E27FC236}">
                <a16:creationId xmlns:a16="http://schemas.microsoft.com/office/drawing/2014/main" id="{1F46D14B-CE12-4B14-8B6D-A863423A0067}"/>
              </a:ext>
            </a:extLst>
          </p:cNvPr>
          <p:cNvSpPr txBox="1">
            <a:spLocks/>
          </p:cNvSpPr>
          <p:nvPr/>
        </p:nvSpPr>
        <p:spPr>
          <a:xfrm>
            <a:off x="5201611" y="4666299"/>
            <a:ext cx="1707466" cy="335765"/>
          </a:xfrm>
          <a:prstGeom prst="rect">
            <a:avLst/>
          </a:prstGeom>
          <a:solidFill>
            <a:srgbClr val="E46C0A"/>
          </a:solidFill>
        </p:spPr>
        <p:txBody>
          <a:bodyPr vert="horz" lIns="68580" tIns="34290" rIns="68580" bIns="3429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defRPr/>
            </a:pPr>
            <a:r>
              <a:rPr lang="en-GB" sz="1900" b="1" dirty="0">
                <a:solidFill>
                  <a:prstClr val="black"/>
                </a:solidFill>
                <a:latin typeface="Calibri"/>
              </a:rPr>
              <a:t>Intervention</a:t>
            </a:r>
          </a:p>
        </p:txBody>
      </p:sp>
      <p:sp>
        <p:nvSpPr>
          <p:cNvPr id="15" name="Subtitle 2">
            <a:extLst>
              <a:ext uri="{FF2B5EF4-FFF2-40B4-BE49-F238E27FC236}">
                <a16:creationId xmlns:a16="http://schemas.microsoft.com/office/drawing/2014/main" id="{560641D0-5599-456F-A87B-A0C2A9819C74}"/>
              </a:ext>
            </a:extLst>
          </p:cNvPr>
          <p:cNvSpPr txBox="1">
            <a:spLocks/>
          </p:cNvSpPr>
          <p:nvPr/>
        </p:nvSpPr>
        <p:spPr>
          <a:xfrm>
            <a:off x="341420" y="365033"/>
            <a:ext cx="2291556" cy="456218"/>
          </a:xfrm>
          <a:prstGeom prst="rect">
            <a:avLst/>
          </a:prstGeom>
          <a:solidFill>
            <a:srgbClr val="002060"/>
          </a:solidFill>
        </p:spPr>
        <p:txBody>
          <a:bodyPr vert="horz" lIns="68580" tIns="34290" rIns="68580" bIns="3429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defRPr/>
            </a:pPr>
            <a:r>
              <a:rPr lang="en-GB" sz="1900" b="1" dirty="0">
                <a:solidFill>
                  <a:prstClr val="white"/>
                </a:solidFill>
                <a:latin typeface="Calibri"/>
              </a:rPr>
              <a:t>Post-16 Education</a:t>
            </a:r>
          </a:p>
        </p:txBody>
      </p:sp>
      <p:sp>
        <p:nvSpPr>
          <p:cNvPr id="16" name="Subtitle 2">
            <a:extLst>
              <a:ext uri="{FF2B5EF4-FFF2-40B4-BE49-F238E27FC236}">
                <a16:creationId xmlns:a16="http://schemas.microsoft.com/office/drawing/2014/main" id="{0EFF57BF-DF0B-45AC-A7B0-981F5103284D}"/>
              </a:ext>
            </a:extLst>
          </p:cNvPr>
          <p:cNvSpPr txBox="1">
            <a:spLocks/>
          </p:cNvSpPr>
          <p:nvPr/>
        </p:nvSpPr>
        <p:spPr>
          <a:xfrm>
            <a:off x="2751992" y="365033"/>
            <a:ext cx="2291556" cy="471160"/>
          </a:xfrm>
          <a:prstGeom prst="rect">
            <a:avLst/>
          </a:prstGeom>
          <a:solidFill>
            <a:srgbClr val="002060"/>
          </a:solidFill>
        </p:spPr>
        <p:txBody>
          <a:bodyPr vert="horz" lIns="68580" tIns="34290" rIns="68580" bIns="3429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defRPr/>
            </a:pPr>
            <a:r>
              <a:rPr lang="en-GB" sz="1900" b="1" dirty="0">
                <a:solidFill>
                  <a:prstClr val="white"/>
                </a:solidFill>
                <a:latin typeface="Calibri"/>
              </a:rPr>
              <a:t>Apprenticeships</a:t>
            </a:r>
          </a:p>
        </p:txBody>
      </p:sp>
      <p:sp>
        <p:nvSpPr>
          <p:cNvPr id="17" name="Subtitle 2">
            <a:extLst>
              <a:ext uri="{FF2B5EF4-FFF2-40B4-BE49-F238E27FC236}">
                <a16:creationId xmlns:a16="http://schemas.microsoft.com/office/drawing/2014/main" id="{83332438-7DC7-42B8-9AA5-AFD627CB3205}"/>
              </a:ext>
            </a:extLst>
          </p:cNvPr>
          <p:cNvSpPr txBox="1">
            <a:spLocks/>
          </p:cNvSpPr>
          <p:nvPr/>
        </p:nvSpPr>
        <p:spPr>
          <a:xfrm>
            <a:off x="5323683" y="375649"/>
            <a:ext cx="2291556" cy="445602"/>
          </a:xfrm>
          <a:prstGeom prst="rect">
            <a:avLst/>
          </a:prstGeom>
          <a:solidFill>
            <a:srgbClr val="002060"/>
          </a:solidFill>
        </p:spPr>
        <p:txBody>
          <a:bodyPr vert="horz" lIns="68580" tIns="34290" rIns="68580" bIns="3429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defRPr/>
            </a:pPr>
            <a:r>
              <a:rPr lang="en-GB" sz="1900" b="1" dirty="0">
                <a:solidFill>
                  <a:prstClr val="white"/>
                </a:solidFill>
                <a:latin typeface="Calibri"/>
              </a:rPr>
              <a:t>Post-18 Education</a:t>
            </a:r>
          </a:p>
        </p:txBody>
      </p:sp>
    </p:spTree>
    <p:extLst>
      <p:ext uri="{BB962C8B-B14F-4D97-AF65-F5344CB8AC3E}">
        <p14:creationId xmlns:p14="http://schemas.microsoft.com/office/powerpoint/2010/main" val="36614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1"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44C04-AEF6-8A2A-D7BC-AB9CD6CEDE27}"/>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7D5F4A75-CB6D-B4B5-1BE8-E5036A579FC6}"/>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00352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4EAA-20E4-9E00-8C2C-70734B402585}"/>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C99EA850-6E33-FBC2-11C8-59982F3008CC}"/>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606985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A878-3547-6690-2591-250DE0DA8996}"/>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AA498CE4-12D5-2CC7-96BC-564CF66CF997}"/>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584290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7CE2-DFA6-227C-0C58-79DCCBBF06EF}"/>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B4BE9E27-41E5-C77A-2A10-9EAD1DDA6E8E}"/>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351971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67CA-7353-BED8-9BB2-7C5E0DB0EB9D}"/>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DA7CB9B7-1336-7FEC-1FFA-073B3E1937A5}"/>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893145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E24D-E37A-9125-8DC9-E06E83A58504}"/>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63CB0548-E774-CCC9-8D7C-F467D0C4F8BB}"/>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678152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4FB27-F9DB-6BB7-9F38-8CAF819AB165}"/>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79EF22DE-3B32-385F-A30C-8B443E4136CF}"/>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748865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66BE-9E6D-D6D0-B2FA-24A3BCF0FD00}"/>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6E7D89EC-B617-41EA-C853-BA36EDF27054}"/>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275167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B890-89B3-A433-A5BA-2373A90E42CD}"/>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4408E489-9FCE-EDFF-F219-6B736DA58A26}"/>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013138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627F-2C26-7876-9F4F-4423114304ED}"/>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C98F5038-5D8D-3D0A-F3D7-F1CB8CF78006}"/>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55284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700808"/>
            <a:ext cx="7772400" cy="1470025"/>
          </a:xfrm>
        </p:spPr>
        <p:txBody>
          <a:bodyPr/>
          <a:lstStyle/>
          <a:p>
            <a:r>
              <a:rPr lang="en-GB" dirty="0">
                <a:solidFill>
                  <a:schemeClr val="accent6">
                    <a:lumMod val="50000"/>
                  </a:schemeClr>
                </a:solidFill>
                <a:latin typeface="Snap ITC" panose="04040A07060A02020202" pitchFamily="82" charset="0"/>
              </a:rPr>
              <a:t>English Literature and Language Exams</a:t>
            </a:r>
          </a:p>
        </p:txBody>
      </p:sp>
      <p:sp>
        <p:nvSpPr>
          <p:cNvPr id="4" name="TextBox 3"/>
          <p:cNvSpPr txBox="1"/>
          <p:nvPr/>
        </p:nvSpPr>
        <p:spPr>
          <a:xfrm>
            <a:off x="2808893" y="5877272"/>
            <a:ext cx="3672408" cy="553998"/>
          </a:xfrm>
          <a:prstGeom prst="rect">
            <a:avLst/>
          </a:prstGeom>
          <a:noFill/>
        </p:spPr>
        <p:txBody>
          <a:bodyPr wrap="square" rtlCol="0">
            <a:spAutoFit/>
          </a:bodyPr>
          <a:lstStyle/>
          <a:p>
            <a:pPr algn="ctr"/>
            <a:r>
              <a:rPr lang="en-GB" sz="3000" dirty="0">
                <a:solidFill>
                  <a:schemeClr val="accent6">
                    <a:lumMod val="75000"/>
                  </a:schemeClr>
                </a:solidFill>
                <a:latin typeface="Aharoni" panose="02010803020104030203" pitchFamily="2" charset="-79"/>
                <a:cs typeface="Aharoni" panose="02010803020104030203" pitchFamily="2" charset="-79"/>
              </a:rPr>
              <a:t>Chase the marks!</a:t>
            </a:r>
          </a:p>
        </p:txBody>
      </p:sp>
      <p:pic>
        <p:nvPicPr>
          <p:cNvPr id="1026" name="Picture 2" descr="Image result for chase some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423" y="4476328"/>
            <a:ext cx="3559324" cy="1285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xa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78" y="3141083"/>
            <a:ext cx="2422877" cy="16766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xa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375" y="188640"/>
            <a:ext cx="1886869" cy="12566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xam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8832" y="188640"/>
            <a:ext cx="201622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exa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4697" y="3212976"/>
            <a:ext cx="2674226" cy="167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093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4601-C509-F1DC-063C-3F5D360C0724}"/>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42CE1DA0-85DD-D5AA-50A8-DD7F3CEC18C1}"/>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290638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7C51-FADA-C1B3-7D67-5A68F11E0999}"/>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2D015E5B-DDE0-1AED-2E4D-B7910FDC1B68}"/>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5251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TS-VSR-FILE01\StaffHome$\mwilson\My Pictures\Logos\Schoo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 y="-324272"/>
            <a:ext cx="1618714" cy="1618714"/>
          </a:xfrm>
          <a:prstGeom prst="rect">
            <a:avLst/>
          </a:prstGeom>
          <a:noFill/>
          <a:extLst>
            <a:ext uri="{909E8E84-426E-40DD-AFC4-6F175D3DCCD1}">
              <a14:hiddenFill xmlns:a14="http://schemas.microsoft.com/office/drawing/2010/main">
                <a:solidFill>
                  <a:srgbClr val="FFFFFF"/>
                </a:solidFill>
              </a14:hiddenFill>
            </a:ext>
          </a:extLst>
        </p:spPr>
      </p:pic>
      <p:sp>
        <p:nvSpPr>
          <p:cNvPr id="2052" name="Text Box 8"/>
          <p:cNvSpPr txBox="1">
            <a:spLocks noChangeArrowheads="1"/>
          </p:cNvSpPr>
          <p:nvPr/>
        </p:nvSpPr>
        <p:spPr bwMode="auto">
          <a:xfrm>
            <a:off x="7215188" y="214290"/>
            <a:ext cx="1643062" cy="857256"/>
          </a:xfrm>
          <a:prstGeom prst="rect">
            <a:avLst/>
          </a:prstGeom>
          <a:noFill/>
          <a:ln w="9525">
            <a:noFill/>
            <a:miter lim="800000"/>
            <a:headEnd/>
            <a:tailEnd/>
          </a:ln>
        </p:spPr>
        <p:txBody>
          <a:bodyPr/>
          <a:lstStyle/>
          <a:p>
            <a:pPr algn="ctr">
              <a:spcBef>
                <a:spcPct val="50000"/>
              </a:spcBef>
            </a:pPr>
            <a:r>
              <a:rPr lang="en-GB" sz="2000" b="1" dirty="0">
                <a:latin typeface="Calibri" pitchFamily="34" charset="0"/>
              </a:rPr>
              <a:t>English Department</a:t>
            </a:r>
          </a:p>
        </p:txBody>
      </p:sp>
      <p:sp>
        <p:nvSpPr>
          <p:cNvPr id="2054" name="TextBox 21"/>
          <p:cNvSpPr txBox="1">
            <a:spLocks noChangeArrowheads="1"/>
          </p:cNvSpPr>
          <p:nvPr/>
        </p:nvSpPr>
        <p:spPr bwMode="auto">
          <a:xfrm>
            <a:off x="214313" y="2143125"/>
            <a:ext cx="8786843" cy="2308324"/>
          </a:xfrm>
          <a:prstGeom prst="rect">
            <a:avLst/>
          </a:prstGeom>
          <a:noFill/>
          <a:ln w="9525">
            <a:noFill/>
            <a:miter lim="800000"/>
            <a:headEnd/>
            <a:tailEnd/>
          </a:ln>
        </p:spPr>
        <p:txBody>
          <a:bodyPr wrap="square">
            <a:spAutoFit/>
          </a:bodyPr>
          <a:lstStyle/>
          <a:p>
            <a:endParaRPr lang="en-GB" sz="3600" dirty="0"/>
          </a:p>
          <a:p>
            <a:pPr>
              <a:buFont typeface="Arial" charset="0"/>
              <a:buChar char="•"/>
            </a:pPr>
            <a:endParaRPr lang="en-GB" sz="3600" dirty="0">
              <a:latin typeface="Calibri" pitchFamily="34" charset="0"/>
            </a:endParaRPr>
          </a:p>
          <a:p>
            <a:endParaRPr lang="en-GB" sz="3600" dirty="0">
              <a:latin typeface="Calibri" pitchFamily="34" charset="0"/>
            </a:endParaRPr>
          </a:p>
          <a:p>
            <a:endParaRPr lang="en-GB" sz="3600" dirty="0">
              <a:latin typeface="Calibri" pitchFamily="34" charset="0"/>
            </a:endParaRPr>
          </a:p>
        </p:txBody>
      </p:sp>
      <p:sp>
        <p:nvSpPr>
          <p:cNvPr id="11" name="TextBox 10"/>
          <p:cNvSpPr txBox="1"/>
          <p:nvPr/>
        </p:nvSpPr>
        <p:spPr>
          <a:xfrm>
            <a:off x="357158" y="2214554"/>
            <a:ext cx="8429684" cy="1231106"/>
          </a:xfrm>
          <a:prstGeom prst="rect">
            <a:avLst/>
          </a:prstGeom>
          <a:noFill/>
        </p:spPr>
        <p:txBody>
          <a:bodyPr wrap="square" rtlCol="0">
            <a:spAutoFit/>
          </a:bodyPr>
          <a:lstStyle/>
          <a:p>
            <a:endParaRPr lang="en-GB" sz="2800" dirty="0"/>
          </a:p>
          <a:p>
            <a:endParaRPr lang="en-GB" sz="2800" dirty="0"/>
          </a:p>
          <a:p>
            <a:endParaRPr lang="en-GB" dirty="0"/>
          </a:p>
        </p:txBody>
      </p:sp>
      <p:sp>
        <p:nvSpPr>
          <p:cNvPr id="2050" name="Text Box 11"/>
          <p:cNvSpPr txBox="1">
            <a:spLocks noChangeArrowheads="1"/>
          </p:cNvSpPr>
          <p:nvPr/>
        </p:nvSpPr>
        <p:spPr bwMode="auto">
          <a:xfrm>
            <a:off x="6896" y="1060155"/>
            <a:ext cx="9144000" cy="701675"/>
          </a:xfrm>
          <a:prstGeom prst="rect">
            <a:avLst/>
          </a:prstGeom>
          <a:solidFill>
            <a:schemeClr val="accent6">
              <a:lumMod val="75000"/>
            </a:schemeClr>
          </a:solidFill>
          <a:ln w="9525">
            <a:noFill/>
            <a:miter lim="800000"/>
            <a:headEnd/>
            <a:tailEnd/>
          </a:ln>
        </p:spPr>
        <p:txBody>
          <a:bodyPr>
            <a:spAutoFit/>
          </a:bodyPr>
          <a:lstStyle/>
          <a:p>
            <a:pPr algn="ctr">
              <a:spcBef>
                <a:spcPct val="50000"/>
              </a:spcBef>
            </a:pPr>
            <a:endParaRPr lang="en-GB" sz="4000" b="1" dirty="0">
              <a:latin typeface="Calibri" pitchFamily="34" charset="0"/>
            </a:endParaRPr>
          </a:p>
        </p:txBody>
      </p:sp>
      <p:sp>
        <p:nvSpPr>
          <p:cNvPr id="10" name="TextBox 9"/>
          <p:cNvSpPr txBox="1"/>
          <p:nvPr/>
        </p:nvSpPr>
        <p:spPr>
          <a:xfrm>
            <a:off x="1636861" y="1162312"/>
            <a:ext cx="8286808" cy="1384995"/>
          </a:xfrm>
          <a:prstGeom prst="rect">
            <a:avLst/>
          </a:prstGeom>
          <a:noFill/>
        </p:spPr>
        <p:txBody>
          <a:bodyPr wrap="square" rtlCol="0">
            <a:spAutoFit/>
          </a:bodyPr>
          <a:lstStyle/>
          <a:p>
            <a:r>
              <a:rPr lang="en-GB" sz="2800" b="1" dirty="0">
                <a:solidFill>
                  <a:schemeClr val="bg1"/>
                </a:solidFill>
              </a:rPr>
              <a:t>Understanding The  Course</a:t>
            </a:r>
          </a:p>
          <a:p>
            <a:endParaRPr lang="en-GB" sz="2800" dirty="0"/>
          </a:p>
          <a:p>
            <a:pPr algn="ctr"/>
            <a:endParaRPr lang="en-GB" sz="2800" i="1" dirty="0"/>
          </a:p>
        </p:txBody>
      </p:sp>
      <p:sp>
        <p:nvSpPr>
          <p:cNvPr id="4" name="Freeform 3"/>
          <p:cNvSpPr/>
          <p:nvPr/>
        </p:nvSpPr>
        <p:spPr>
          <a:xfrm>
            <a:off x="6012160" y="4483062"/>
            <a:ext cx="2969207" cy="2258306"/>
          </a:xfrm>
          <a:custGeom>
            <a:avLst/>
            <a:gdLst>
              <a:gd name="connsiteX0" fmla="*/ 0 w 2413960"/>
              <a:gd name="connsiteY0" fmla="*/ 156370 h 1563699"/>
              <a:gd name="connsiteX1" fmla="*/ 156370 w 2413960"/>
              <a:gd name="connsiteY1" fmla="*/ 0 h 1563699"/>
              <a:gd name="connsiteX2" fmla="*/ 2257590 w 2413960"/>
              <a:gd name="connsiteY2" fmla="*/ 0 h 1563699"/>
              <a:gd name="connsiteX3" fmla="*/ 2413960 w 2413960"/>
              <a:gd name="connsiteY3" fmla="*/ 156370 h 1563699"/>
              <a:gd name="connsiteX4" fmla="*/ 2413960 w 2413960"/>
              <a:gd name="connsiteY4" fmla="*/ 1407329 h 1563699"/>
              <a:gd name="connsiteX5" fmla="*/ 2257590 w 2413960"/>
              <a:gd name="connsiteY5" fmla="*/ 1563699 h 1563699"/>
              <a:gd name="connsiteX6" fmla="*/ 156370 w 2413960"/>
              <a:gd name="connsiteY6" fmla="*/ 1563699 h 1563699"/>
              <a:gd name="connsiteX7" fmla="*/ 0 w 2413960"/>
              <a:gd name="connsiteY7" fmla="*/ 1407329 h 1563699"/>
              <a:gd name="connsiteX8" fmla="*/ 0 w 2413960"/>
              <a:gd name="connsiteY8" fmla="*/ 156370 h 156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960" h="1563699">
                <a:moveTo>
                  <a:pt x="0" y="156370"/>
                </a:moveTo>
                <a:cubicBezTo>
                  <a:pt x="0" y="70009"/>
                  <a:pt x="70009" y="0"/>
                  <a:pt x="156370" y="0"/>
                </a:cubicBezTo>
                <a:lnTo>
                  <a:pt x="2257590" y="0"/>
                </a:lnTo>
                <a:cubicBezTo>
                  <a:pt x="2343951" y="0"/>
                  <a:pt x="2413960" y="70009"/>
                  <a:pt x="2413960" y="156370"/>
                </a:cubicBezTo>
                <a:lnTo>
                  <a:pt x="2413960" y="1407329"/>
                </a:lnTo>
                <a:cubicBezTo>
                  <a:pt x="2413960" y="1493690"/>
                  <a:pt x="2343951" y="1563699"/>
                  <a:pt x="2257590" y="1563699"/>
                </a:cubicBezTo>
                <a:lnTo>
                  <a:pt x="156370" y="1563699"/>
                </a:lnTo>
                <a:cubicBezTo>
                  <a:pt x="70009" y="1563699"/>
                  <a:pt x="0" y="1493690"/>
                  <a:pt x="0" y="1407329"/>
                </a:cubicBezTo>
                <a:lnTo>
                  <a:pt x="0" y="15637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1877" tIns="478614" rIns="87689" bIns="87689" numCol="1" spcCol="1270" anchor="t" anchorCtr="0">
            <a:noAutofit/>
          </a:bodyPr>
          <a:lstStyle/>
          <a:p>
            <a:pPr marL="57150" lvl="1" indent="-57150" defTabSz="488950">
              <a:lnSpc>
                <a:spcPct val="90000"/>
              </a:lnSpc>
              <a:spcBef>
                <a:spcPct val="0"/>
              </a:spcBef>
              <a:spcAft>
                <a:spcPct val="15000"/>
              </a:spcAft>
              <a:buChar char="••"/>
            </a:pPr>
            <a:r>
              <a:rPr lang="en-GB" sz="1600" kern="1200" dirty="0"/>
              <a:t> Section A – responding to non-fiction text</a:t>
            </a:r>
            <a:r>
              <a:rPr lang="en-GB" sz="1600" b="1" u="sng" kern="1200" dirty="0"/>
              <a:t>s</a:t>
            </a:r>
          </a:p>
          <a:p>
            <a:pPr marL="57150" lvl="1" indent="-57150" defTabSz="488950">
              <a:lnSpc>
                <a:spcPct val="90000"/>
              </a:lnSpc>
              <a:spcBef>
                <a:spcPct val="0"/>
              </a:spcBef>
              <a:spcAft>
                <a:spcPct val="15000"/>
              </a:spcAft>
              <a:buChar char="••"/>
            </a:pPr>
            <a:r>
              <a:rPr lang="en-GB" sz="1600" b="1" dirty="0"/>
              <a:t> </a:t>
            </a:r>
            <a:r>
              <a:rPr lang="en-GB" sz="1600" b="0" u="none" kern="1200" dirty="0"/>
              <a:t>Section B – writing a viewpoint</a:t>
            </a:r>
            <a:endParaRPr lang="en-GB" sz="1600" b="1" u="sng" kern="1200" dirty="0"/>
          </a:p>
          <a:p>
            <a:pPr marL="57150" lvl="1" indent="-57150" defTabSz="488950">
              <a:lnSpc>
                <a:spcPct val="90000"/>
              </a:lnSpc>
              <a:spcBef>
                <a:spcPct val="0"/>
              </a:spcBef>
              <a:spcAft>
                <a:spcPct val="15000"/>
              </a:spcAft>
              <a:buChar char="••"/>
            </a:pPr>
            <a:r>
              <a:rPr lang="en-GB" sz="1600" b="1" dirty="0"/>
              <a:t> </a:t>
            </a:r>
            <a:r>
              <a:rPr lang="en-GB" sz="1600" b="0" u="none" kern="1200" dirty="0"/>
              <a:t>1hr 45mins = 50% GCSE</a:t>
            </a:r>
            <a:endParaRPr lang="en-GB" sz="1600" b="1" u="sng" kern="1200" dirty="0"/>
          </a:p>
        </p:txBody>
      </p:sp>
      <p:sp>
        <p:nvSpPr>
          <p:cNvPr id="5" name="Freeform 4"/>
          <p:cNvSpPr/>
          <p:nvPr/>
        </p:nvSpPr>
        <p:spPr>
          <a:xfrm>
            <a:off x="214314" y="4509204"/>
            <a:ext cx="3133550" cy="2232164"/>
          </a:xfrm>
          <a:custGeom>
            <a:avLst/>
            <a:gdLst>
              <a:gd name="connsiteX0" fmla="*/ 0 w 2413960"/>
              <a:gd name="connsiteY0" fmla="*/ 156370 h 1563699"/>
              <a:gd name="connsiteX1" fmla="*/ 156370 w 2413960"/>
              <a:gd name="connsiteY1" fmla="*/ 0 h 1563699"/>
              <a:gd name="connsiteX2" fmla="*/ 2257590 w 2413960"/>
              <a:gd name="connsiteY2" fmla="*/ 0 h 1563699"/>
              <a:gd name="connsiteX3" fmla="*/ 2413960 w 2413960"/>
              <a:gd name="connsiteY3" fmla="*/ 156370 h 1563699"/>
              <a:gd name="connsiteX4" fmla="*/ 2413960 w 2413960"/>
              <a:gd name="connsiteY4" fmla="*/ 1407329 h 1563699"/>
              <a:gd name="connsiteX5" fmla="*/ 2257590 w 2413960"/>
              <a:gd name="connsiteY5" fmla="*/ 1563699 h 1563699"/>
              <a:gd name="connsiteX6" fmla="*/ 156370 w 2413960"/>
              <a:gd name="connsiteY6" fmla="*/ 1563699 h 1563699"/>
              <a:gd name="connsiteX7" fmla="*/ 0 w 2413960"/>
              <a:gd name="connsiteY7" fmla="*/ 1407329 h 1563699"/>
              <a:gd name="connsiteX8" fmla="*/ 0 w 2413960"/>
              <a:gd name="connsiteY8" fmla="*/ 156370 h 156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960" h="1563699">
                <a:moveTo>
                  <a:pt x="0" y="156370"/>
                </a:moveTo>
                <a:cubicBezTo>
                  <a:pt x="0" y="70009"/>
                  <a:pt x="70009" y="0"/>
                  <a:pt x="156370" y="0"/>
                </a:cubicBezTo>
                <a:lnTo>
                  <a:pt x="2257590" y="0"/>
                </a:lnTo>
                <a:cubicBezTo>
                  <a:pt x="2343951" y="0"/>
                  <a:pt x="2413960" y="70009"/>
                  <a:pt x="2413960" y="156370"/>
                </a:cubicBezTo>
                <a:lnTo>
                  <a:pt x="2413960" y="1407329"/>
                </a:lnTo>
                <a:cubicBezTo>
                  <a:pt x="2413960" y="1493690"/>
                  <a:pt x="2343951" y="1563699"/>
                  <a:pt x="2257590" y="1563699"/>
                </a:cubicBezTo>
                <a:lnTo>
                  <a:pt x="156370" y="1563699"/>
                </a:lnTo>
                <a:cubicBezTo>
                  <a:pt x="70009" y="1563699"/>
                  <a:pt x="0" y="1493690"/>
                  <a:pt x="0" y="1407329"/>
                </a:cubicBezTo>
                <a:lnTo>
                  <a:pt x="0" y="156370"/>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689" tIns="478614" rIns="811877" bIns="87689" numCol="1" spcCol="1270" anchor="t" anchorCtr="0">
            <a:noAutofit/>
          </a:bodyPr>
          <a:lstStyle/>
          <a:p>
            <a:pPr marL="57150" lvl="1" indent="-57150" algn="l" defTabSz="488950">
              <a:lnSpc>
                <a:spcPct val="90000"/>
              </a:lnSpc>
              <a:spcBef>
                <a:spcPct val="0"/>
              </a:spcBef>
              <a:spcAft>
                <a:spcPct val="15000"/>
              </a:spcAft>
              <a:buChar char="••"/>
            </a:pPr>
            <a:r>
              <a:rPr lang="en-GB" sz="1600" kern="1200" dirty="0"/>
              <a:t> Section A – Responding to Modern Text</a:t>
            </a:r>
          </a:p>
          <a:p>
            <a:pPr marL="57150" lvl="1" indent="-57150" algn="l" defTabSz="488950">
              <a:lnSpc>
                <a:spcPct val="90000"/>
              </a:lnSpc>
              <a:spcBef>
                <a:spcPct val="0"/>
              </a:spcBef>
              <a:spcAft>
                <a:spcPct val="15000"/>
              </a:spcAft>
              <a:buChar char="••"/>
            </a:pPr>
            <a:r>
              <a:rPr lang="en-GB" sz="1600" kern="1200" dirty="0"/>
              <a:t> Section B – Responding to pre-studied poetry</a:t>
            </a:r>
          </a:p>
          <a:p>
            <a:pPr marL="57150" lvl="1" indent="-57150" algn="l" defTabSz="488950">
              <a:lnSpc>
                <a:spcPct val="90000"/>
              </a:lnSpc>
              <a:spcBef>
                <a:spcPct val="0"/>
              </a:spcBef>
              <a:spcAft>
                <a:spcPct val="15000"/>
              </a:spcAft>
              <a:buChar char="••"/>
            </a:pPr>
            <a:r>
              <a:rPr lang="en-GB" sz="1600" kern="1200" dirty="0"/>
              <a:t> Section C – Responding to unseen poetry</a:t>
            </a:r>
          </a:p>
          <a:p>
            <a:pPr marL="57150" lvl="1" indent="-57150" algn="l" defTabSz="488950">
              <a:lnSpc>
                <a:spcPct val="90000"/>
              </a:lnSpc>
              <a:spcBef>
                <a:spcPct val="0"/>
              </a:spcBef>
              <a:spcAft>
                <a:spcPct val="15000"/>
              </a:spcAft>
              <a:buChar char="••"/>
            </a:pPr>
            <a:r>
              <a:rPr lang="en-GB" sz="1600" dirty="0"/>
              <a:t> 2hr 15mins = 60% GCSE</a:t>
            </a:r>
            <a:endParaRPr lang="en-GB" sz="1600" kern="1200" dirty="0"/>
          </a:p>
          <a:p>
            <a:pPr marL="57150" lvl="1" indent="-57150" algn="l" defTabSz="488950">
              <a:lnSpc>
                <a:spcPct val="90000"/>
              </a:lnSpc>
              <a:spcBef>
                <a:spcPct val="0"/>
              </a:spcBef>
              <a:spcAft>
                <a:spcPct val="15000"/>
              </a:spcAft>
              <a:buChar char="••"/>
            </a:pPr>
            <a:endParaRPr lang="en-GB" sz="1600" kern="1200" dirty="0"/>
          </a:p>
        </p:txBody>
      </p:sp>
      <p:sp>
        <p:nvSpPr>
          <p:cNvPr id="6" name="Freeform 5"/>
          <p:cNvSpPr/>
          <p:nvPr/>
        </p:nvSpPr>
        <p:spPr>
          <a:xfrm>
            <a:off x="5667764" y="1924222"/>
            <a:ext cx="3333392" cy="1563699"/>
          </a:xfrm>
          <a:custGeom>
            <a:avLst/>
            <a:gdLst>
              <a:gd name="connsiteX0" fmla="*/ 0 w 2413960"/>
              <a:gd name="connsiteY0" fmla="*/ 156370 h 1563699"/>
              <a:gd name="connsiteX1" fmla="*/ 156370 w 2413960"/>
              <a:gd name="connsiteY1" fmla="*/ 0 h 1563699"/>
              <a:gd name="connsiteX2" fmla="*/ 2257590 w 2413960"/>
              <a:gd name="connsiteY2" fmla="*/ 0 h 1563699"/>
              <a:gd name="connsiteX3" fmla="*/ 2413960 w 2413960"/>
              <a:gd name="connsiteY3" fmla="*/ 156370 h 1563699"/>
              <a:gd name="connsiteX4" fmla="*/ 2413960 w 2413960"/>
              <a:gd name="connsiteY4" fmla="*/ 1407329 h 1563699"/>
              <a:gd name="connsiteX5" fmla="*/ 2257590 w 2413960"/>
              <a:gd name="connsiteY5" fmla="*/ 1563699 h 1563699"/>
              <a:gd name="connsiteX6" fmla="*/ 156370 w 2413960"/>
              <a:gd name="connsiteY6" fmla="*/ 1563699 h 1563699"/>
              <a:gd name="connsiteX7" fmla="*/ 0 w 2413960"/>
              <a:gd name="connsiteY7" fmla="*/ 1407329 h 1563699"/>
              <a:gd name="connsiteX8" fmla="*/ 0 w 2413960"/>
              <a:gd name="connsiteY8" fmla="*/ 156370 h 156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960" h="1563699">
                <a:moveTo>
                  <a:pt x="0" y="156370"/>
                </a:moveTo>
                <a:cubicBezTo>
                  <a:pt x="0" y="70009"/>
                  <a:pt x="70009" y="0"/>
                  <a:pt x="156370" y="0"/>
                </a:cubicBezTo>
                <a:lnTo>
                  <a:pt x="2257590" y="0"/>
                </a:lnTo>
                <a:cubicBezTo>
                  <a:pt x="2343951" y="0"/>
                  <a:pt x="2413960" y="70009"/>
                  <a:pt x="2413960" y="156370"/>
                </a:cubicBezTo>
                <a:lnTo>
                  <a:pt x="2413960" y="1407329"/>
                </a:lnTo>
                <a:cubicBezTo>
                  <a:pt x="2413960" y="1493690"/>
                  <a:pt x="2343951" y="1563699"/>
                  <a:pt x="2257590" y="1563699"/>
                </a:cubicBezTo>
                <a:lnTo>
                  <a:pt x="156370" y="1563699"/>
                </a:lnTo>
                <a:cubicBezTo>
                  <a:pt x="70009" y="1563699"/>
                  <a:pt x="0" y="1493690"/>
                  <a:pt x="0" y="1407329"/>
                </a:cubicBezTo>
                <a:lnTo>
                  <a:pt x="0" y="15637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1877" tIns="87689" rIns="87689" bIns="478614" numCol="1" spcCol="1270" anchor="t" anchorCtr="0">
            <a:noAutofit/>
          </a:bodyPr>
          <a:lstStyle/>
          <a:p>
            <a:pPr marL="57150" lvl="1" indent="-57150" algn="l" defTabSz="488950">
              <a:lnSpc>
                <a:spcPct val="90000"/>
              </a:lnSpc>
              <a:spcBef>
                <a:spcPct val="0"/>
              </a:spcBef>
              <a:spcAft>
                <a:spcPct val="15000"/>
              </a:spcAft>
              <a:buChar char="••"/>
            </a:pPr>
            <a:r>
              <a:rPr lang="en-GB" sz="1600" kern="1200" dirty="0"/>
              <a:t> Section A – responding to fiction text</a:t>
            </a:r>
          </a:p>
          <a:p>
            <a:pPr marL="57150" lvl="1" indent="-57150" algn="l" defTabSz="488950">
              <a:lnSpc>
                <a:spcPct val="90000"/>
              </a:lnSpc>
              <a:spcBef>
                <a:spcPct val="0"/>
              </a:spcBef>
              <a:spcAft>
                <a:spcPct val="15000"/>
              </a:spcAft>
              <a:buChar char="••"/>
            </a:pPr>
            <a:r>
              <a:rPr lang="en-GB" sz="1600" kern="1200" dirty="0"/>
              <a:t> Section B – writing descriptively or narratively</a:t>
            </a:r>
          </a:p>
          <a:p>
            <a:pPr marL="57150" lvl="1" indent="-57150" algn="l" defTabSz="488950">
              <a:lnSpc>
                <a:spcPct val="90000"/>
              </a:lnSpc>
              <a:spcBef>
                <a:spcPct val="0"/>
              </a:spcBef>
              <a:spcAft>
                <a:spcPct val="15000"/>
              </a:spcAft>
              <a:buChar char="••"/>
            </a:pPr>
            <a:r>
              <a:rPr lang="en-GB" sz="1600" kern="1200" dirty="0"/>
              <a:t> 1hr 45mins = 50% GCSE</a:t>
            </a:r>
          </a:p>
        </p:txBody>
      </p:sp>
      <p:sp>
        <p:nvSpPr>
          <p:cNvPr id="7" name="Freeform 6"/>
          <p:cNvSpPr/>
          <p:nvPr/>
        </p:nvSpPr>
        <p:spPr>
          <a:xfrm>
            <a:off x="214313" y="1854808"/>
            <a:ext cx="3671558" cy="1563699"/>
          </a:xfrm>
          <a:custGeom>
            <a:avLst/>
            <a:gdLst>
              <a:gd name="connsiteX0" fmla="*/ 0 w 2413960"/>
              <a:gd name="connsiteY0" fmla="*/ 156370 h 1563699"/>
              <a:gd name="connsiteX1" fmla="*/ 156370 w 2413960"/>
              <a:gd name="connsiteY1" fmla="*/ 0 h 1563699"/>
              <a:gd name="connsiteX2" fmla="*/ 2257590 w 2413960"/>
              <a:gd name="connsiteY2" fmla="*/ 0 h 1563699"/>
              <a:gd name="connsiteX3" fmla="*/ 2413960 w 2413960"/>
              <a:gd name="connsiteY3" fmla="*/ 156370 h 1563699"/>
              <a:gd name="connsiteX4" fmla="*/ 2413960 w 2413960"/>
              <a:gd name="connsiteY4" fmla="*/ 1407329 h 1563699"/>
              <a:gd name="connsiteX5" fmla="*/ 2257590 w 2413960"/>
              <a:gd name="connsiteY5" fmla="*/ 1563699 h 1563699"/>
              <a:gd name="connsiteX6" fmla="*/ 156370 w 2413960"/>
              <a:gd name="connsiteY6" fmla="*/ 1563699 h 1563699"/>
              <a:gd name="connsiteX7" fmla="*/ 0 w 2413960"/>
              <a:gd name="connsiteY7" fmla="*/ 1407329 h 1563699"/>
              <a:gd name="connsiteX8" fmla="*/ 0 w 2413960"/>
              <a:gd name="connsiteY8" fmla="*/ 156370 h 156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3960" h="1563699">
                <a:moveTo>
                  <a:pt x="0" y="156370"/>
                </a:moveTo>
                <a:cubicBezTo>
                  <a:pt x="0" y="70009"/>
                  <a:pt x="70009" y="0"/>
                  <a:pt x="156370" y="0"/>
                </a:cubicBezTo>
                <a:lnTo>
                  <a:pt x="2257590" y="0"/>
                </a:lnTo>
                <a:cubicBezTo>
                  <a:pt x="2343951" y="0"/>
                  <a:pt x="2413960" y="70009"/>
                  <a:pt x="2413960" y="156370"/>
                </a:cubicBezTo>
                <a:lnTo>
                  <a:pt x="2413960" y="1407329"/>
                </a:lnTo>
                <a:cubicBezTo>
                  <a:pt x="2413960" y="1493690"/>
                  <a:pt x="2343951" y="1563699"/>
                  <a:pt x="2257590" y="1563699"/>
                </a:cubicBezTo>
                <a:lnTo>
                  <a:pt x="156370" y="1563699"/>
                </a:lnTo>
                <a:cubicBezTo>
                  <a:pt x="70009" y="1563699"/>
                  <a:pt x="0" y="1493690"/>
                  <a:pt x="0" y="1407329"/>
                </a:cubicBezTo>
                <a:lnTo>
                  <a:pt x="0" y="15637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689" tIns="87689" rIns="811877" bIns="478614" numCol="1" spcCol="1270" anchor="t" anchorCtr="0">
            <a:noAutofit/>
          </a:bodyPr>
          <a:lstStyle/>
          <a:p>
            <a:pPr marL="57150" lvl="1" indent="-57150" algn="l" defTabSz="488950">
              <a:lnSpc>
                <a:spcPct val="90000"/>
              </a:lnSpc>
              <a:spcBef>
                <a:spcPct val="0"/>
              </a:spcBef>
              <a:spcAft>
                <a:spcPct val="15000"/>
              </a:spcAft>
              <a:buChar char="••"/>
            </a:pPr>
            <a:r>
              <a:rPr lang="en-GB" sz="1600" kern="1200" dirty="0"/>
              <a:t> Section A – Responding to Shakespeare</a:t>
            </a:r>
          </a:p>
          <a:p>
            <a:pPr marL="57150" lvl="1" indent="-57150" algn="l" defTabSz="488950">
              <a:lnSpc>
                <a:spcPct val="90000"/>
              </a:lnSpc>
              <a:spcBef>
                <a:spcPct val="0"/>
              </a:spcBef>
              <a:spcAft>
                <a:spcPct val="15000"/>
              </a:spcAft>
              <a:buChar char="••"/>
            </a:pPr>
            <a:r>
              <a:rPr lang="en-GB" sz="1600" kern="1200" dirty="0"/>
              <a:t> Section B – Responding to 19</a:t>
            </a:r>
            <a:r>
              <a:rPr lang="en-GB" sz="1600" kern="1200" baseline="30000" dirty="0"/>
              <a:t>th</a:t>
            </a:r>
            <a:r>
              <a:rPr lang="en-GB" sz="1600" kern="1200" dirty="0"/>
              <a:t> Century Novel</a:t>
            </a:r>
          </a:p>
          <a:p>
            <a:pPr marL="57150" lvl="1" indent="-57150" algn="l" defTabSz="488950">
              <a:lnSpc>
                <a:spcPct val="90000"/>
              </a:lnSpc>
              <a:spcBef>
                <a:spcPct val="0"/>
              </a:spcBef>
              <a:spcAft>
                <a:spcPct val="15000"/>
              </a:spcAft>
              <a:buChar char="••"/>
            </a:pPr>
            <a:r>
              <a:rPr lang="en-GB" sz="1600" dirty="0"/>
              <a:t> 1hr 45mins = 40% GCSE</a:t>
            </a:r>
            <a:endParaRPr lang="en-GB" sz="1600" kern="1200" dirty="0"/>
          </a:p>
        </p:txBody>
      </p:sp>
      <p:sp>
        <p:nvSpPr>
          <p:cNvPr id="8" name="Freeform 7"/>
          <p:cNvSpPr/>
          <p:nvPr/>
        </p:nvSpPr>
        <p:spPr>
          <a:xfrm>
            <a:off x="2483429" y="2133341"/>
            <a:ext cx="2115880" cy="2115880"/>
          </a:xfrm>
          <a:custGeom>
            <a:avLst/>
            <a:gdLst>
              <a:gd name="connsiteX0" fmla="*/ 0 w 2115880"/>
              <a:gd name="connsiteY0" fmla="*/ 2115880 h 2115880"/>
              <a:gd name="connsiteX1" fmla="*/ 2115880 w 2115880"/>
              <a:gd name="connsiteY1" fmla="*/ 0 h 2115880"/>
              <a:gd name="connsiteX2" fmla="*/ 2115880 w 2115880"/>
              <a:gd name="connsiteY2" fmla="*/ 2115880 h 2115880"/>
              <a:gd name="connsiteX3" fmla="*/ 0 w 2115880"/>
              <a:gd name="connsiteY3" fmla="*/ 2115880 h 2115880"/>
            </a:gdLst>
            <a:ahLst/>
            <a:cxnLst>
              <a:cxn ang="0">
                <a:pos x="connsiteX0" y="connsiteY0"/>
              </a:cxn>
              <a:cxn ang="0">
                <a:pos x="connsiteX1" y="connsiteY1"/>
              </a:cxn>
              <a:cxn ang="0">
                <a:pos x="connsiteX2" y="connsiteY2"/>
              </a:cxn>
              <a:cxn ang="0">
                <a:pos x="connsiteX3" y="connsiteY3"/>
              </a:cxn>
            </a:cxnLst>
            <a:rect l="l" t="t" r="r" b="b"/>
            <a:pathLst>
              <a:path w="2115880" h="2115880">
                <a:moveTo>
                  <a:pt x="0" y="2115880"/>
                </a:moveTo>
                <a:cubicBezTo>
                  <a:pt x="0" y="947312"/>
                  <a:pt x="947312" y="0"/>
                  <a:pt x="2115880" y="0"/>
                </a:cubicBezTo>
                <a:lnTo>
                  <a:pt x="2115880" y="2115880"/>
                </a:lnTo>
                <a:lnTo>
                  <a:pt x="0" y="211588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3303" tIns="783303" rIns="163576" bIns="163576" numCol="1" spcCol="1270" anchor="ctr" anchorCtr="0">
            <a:noAutofit/>
          </a:bodyPr>
          <a:lstStyle/>
          <a:p>
            <a:pPr lvl="0" algn="ctr" defTabSz="1022350">
              <a:lnSpc>
                <a:spcPct val="90000"/>
              </a:lnSpc>
              <a:spcBef>
                <a:spcPct val="0"/>
              </a:spcBef>
              <a:spcAft>
                <a:spcPct val="35000"/>
              </a:spcAft>
            </a:pPr>
            <a:r>
              <a:rPr lang="en-GB" sz="2300" kern="1200" dirty="0"/>
              <a:t>Literature Paper 1</a:t>
            </a:r>
          </a:p>
        </p:txBody>
      </p:sp>
      <p:sp>
        <p:nvSpPr>
          <p:cNvPr id="13" name="Freeform 12"/>
          <p:cNvSpPr/>
          <p:nvPr/>
        </p:nvSpPr>
        <p:spPr>
          <a:xfrm>
            <a:off x="4697041" y="2133341"/>
            <a:ext cx="2115880" cy="2115880"/>
          </a:xfrm>
          <a:custGeom>
            <a:avLst/>
            <a:gdLst>
              <a:gd name="connsiteX0" fmla="*/ 0 w 2115880"/>
              <a:gd name="connsiteY0" fmla="*/ 2115880 h 2115880"/>
              <a:gd name="connsiteX1" fmla="*/ 2115880 w 2115880"/>
              <a:gd name="connsiteY1" fmla="*/ 0 h 2115880"/>
              <a:gd name="connsiteX2" fmla="*/ 2115880 w 2115880"/>
              <a:gd name="connsiteY2" fmla="*/ 2115880 h 2115880"/>
              <a:gd name="connsiteX3" fmla="*/ 0 w 2115880"/>
              <a:gd name="connsiteY3" fmla="*/ 2115880 h 2115880"/>
            </a:gdLst>
            <a:ahLst/>
            <a:cxnLst>
              <a:cxn ang="0">
                <a:pos x="connsiteX0" y="connsiteY0"/>
              </a:cxn>
              <a:cxn ang="0">
                <a:pos x="connsiteX1" y="connsiteY1"/>
              </a:cxn>
              <a:cxn ang="0">
                <a:pos x="connsiteX2" y="connsiteY2"/>
              </a:cxn>
              <a:cxn ang="0">
                <a:pos x="connsiteX3" y="connsiteY3"/>
              </a:cxn>
            </a:cxnLst>
            <a:rect l="l" t="t" r="r" b="b"/>
            <a:pathLst>
              <a:path w="2115880" h="2115880">
                <a:moveTo>
                  <a:pt x="0" y="0"/>
                </a:moveTo>
                <a:cubicBezTo>
                  <a:pt x="1168568" y="0"/>
                  <a:pt x="2115880" y="947312"/>
                  <a:pt x="2115880" y="2115880"/>
                </a:cubicBezTo>
                <a:lnTo>
                  <a:pt x="0" y="211588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3576" tIns="783303" rIns="783303" bIns="163576" numCol="1" spcCol="1270" anchor="ctr" anchorCtr="0">
            <a:noAutofit/>
          </a:bodyPr>
          <a:lstStyle/>
          <a:p>
            <a:pPr lvl="0" algn="ctr" defTabSz="1022350">
              <a:lnSpc>
                <a:spcPct val="90000"/>
              </a:lnSpc>
              <a:spcBef>
                <a:spcPct val="0"/>
              </a:spcBef>
              <a:spcAft>
                <a:spcPct val="35000"/>
              </a:spcAft>
            </a:pPr>
            <a:r>
              <a:rPr lang="en-GB" sz="2300" kern="1200" dirty="0"/>
              <a:t>Language Paper 1</a:t>
            </a:r>
          </a:p>
        </p:txBody>
      </p:sp>
      <p:sp>
        <p:nvSpPr>
          <p:cNvPr id="14" name="Freeform 13"/>
          <p:cNvSpPr/>
          <p:nvPr/>
        </p:nvSpPr>
        <p:spPr>
          <a:xfrm>
            <a:off x="4697041" y="4346952"/>
            <a:ext cx="2115880" cy="2115881"/>
          </a:xfrm>
          <a:custGeom>
            <a:avLst/>
            <a:gdLst>
              <a:gd name="connsiteX0" fmla="*/ 0 w 2115880"/>
              <a:gd name="connsiteY0" fmla="*/ 2115880 h 2115880"/>
              <a:gd name="connsiteX1" fmla="*/ 2115880 w 2115880"/>
              <a:gd name="connsiteY1" fmla="*/ 0 h 2115880"/>
              <a:gd name="connsiteX2" fmla="*/ 2115880 w 2115880"/>
              <a:gd name="connsiteY2" fmla="*/ 2115880 h 2115880"/>
              <a:gd name="connsiteX3" fmla="*/ 0 w 2115880"/>
              <a:gd name="connsiteY3" fmla="*/ 2115880 h 2115880"/>
            </a:gdLst>
            <a:ahLst/>
            <a:cxnLst>
              <a:cxn ang="0">
                <a:pos x="connsiteX0" y="connsiteY0"/>
              </a:cxn>
              <a:cxn ang="0">
                <a:pos x="connsiteX1" y="connsiteY1"/>
              </a:cxn>
              <a:cxn ang="0">
                <a:pos x="connsiteX2" y="connsiteY2"/>
              </a:cxn>
              <a:cxn ang="0">
                <a:pos x="connsiteX3" y="connsiteY3"/>
              </a:cxn>
            </a:cxnLst>
            <a:rect l="l" t="t" r="r" b="b"/>
            <a:pathLst>
              <a:path w="2115880" h="2115880">
                <a:moveTo>
                  <a:pt x="2115880" y="0"/>
                </a:moveTo>
                <a:cubicBezTo>
                  <a:pt x="2115880" y="1168568"/>
                  <a:pt x="1168568" y="2115880"/>
                  <a:pt x="0" y="2115880"/>
                </a:cubicBezTo>
                <a:lnTo>
                  <a:pt x="0" y="0"/>
                </a:lnTo>
                <a:lnTo>
                  <a:pt x="211588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63576" tIns="163577" rIns="783303" bIns="783303" numCol="1" spcCol="1270" anchor="ctr" anchorCtr="0">
            <a:noAutofit/>
          </a:bodyPr>
          <a:lstStyle/>
          <a:p>
            <a:pPr lvl="0" algn="ctr" defTabSz="1022350">
              <a:lnSpc>
                <a:spcPct val="90000"/>
              </a:lnSpc>
              <a:spcBef>
                <a:spcPct val="0"/>
              </a:spcBef>
              <a:spcAft>
                <a:spcPct val="35000"/>
              </a:spcAft>
            </a:pPr>
            <a:r>
              <a:rPr lang="en-GB" sz="2300" kern="1200" dirty="0"/>
              <a:t>Language Paper 2</a:t>
            </a:r>
          </a:p>
        </p:txBody>
      </p:sp>
      <p:sp>
        <p:nvSpPr>
          <p:cNvPr id="15" name="Freeform 14"/>
          <p:cNvSpPr/>
          <p:nvPr/>
        </p:nvSpPr>
        <p:spPr>
          <a:xfrm>
            <a:off x="2483429" y="4346953"/>
            <a:ext cx="2115880" cy="2115880"/>
          </a:xfrm>
          <a:custGeom>
            <a:avLst/>
            <a:gdLst>
              <a:gd name="connsiteX0" fmla="*/ 0 w 2115880"/>
              <a:gd name="connsiteY0" fmla="*/ 2115880 h 2115880"/>
              <a:gd name="connsiteX1" fmla="*/ 2115880 w 2115880"/>
              <a:gd name="connsiteY1" fmla="*/ 0 h 2115880"/>
              <a:gd name="connsiteX2" fmla="*/ 2115880 w 2115880"/>
              <a:gd name="connsiteY2" fmla="*/ 2115880 h 2115880"/>
              <a:gd name="connsiteX3" fmla="*/ 0 w 2115880"/>
              <a:gd name="connsiteY3" fmla="*/ 2115880 h 2115880"/>
            </a:gdLst>
            <a:ahLst/>
            <a:cxnLst>
              <a:cxn ang="0">
                <a:pos x="connsiteX0" y="connsiteY0"/>
              </a:cxn>
              <a:cxn ang="0">
                <a:pos x="connsiteX1" y="connsiteY1"/>
              </a:cxn>
              <a:cxn ang="0">
                <a:pos x="connsiteX2" y="connsiteY2"/>
              </a:cxn>
              <a:cxn ang="0">
                <a:pos x="connsiteX3" y="connsiteY3"/>
              </a:cxn>
            </a:cxnLst>
            <a:rect l="l" t="t" r="r" b="b"/>
            <a:pathLst>
              <a:path w="2115880" h="2115880">
                <a:moveTo>
                  <a:pt x="2115880" y="2115880"/>
                </a:moveTo>
                <a:cubicBezTo>
                  <a:pt x="947312" y="2115880"/>
                  <a:pt x="0" y="1168568"/>
                  <a:pt x="0" y="0"/>
                </a:cubicBezTo>
                <a:lnTo>
                  <a:pt x="2115880" y="0"/>
                </a:lnTo>
                <a:lnTo>
                  <a:pt x="2115880" y="211588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83303" tIns="163576" rIns="163576" bIns="783303" numCol="1" spcCol="1270" anchor="ctr" anchorCtr="0">
            <a:noAutofit/>
          </a:bodyPr>
          <a:lstStyle/>
          <a:p>
            <a:pPr lvl="0" algn="ctr" defTabSz="1022350">
              <a:lnSpc>
                <a:spcPct val="90000"/>
              </a:lnSpc>
              <a:spcBef>
                <a:spcPct val="0"/>
              </a:spcBef>
              <a:spcAft>
                <a:spcPct val="35000"/>
              </a:spcAft>
            </a:pPr>
            <a:r>
              <a:rPr lang="en-GB" sz="2300" kern="1200" dirty="0"/>
              <a:t>Literature Paper 2</a:t>
            </a:r>
          </a:p>
        </p:txBody>
      </p:sp>
    </p:spTree>
    <p:extLst>
      <p:ext uri="{BB962C8B-B14F-4D97-AF65-F5344CB8AC3E}">
        <p14:creationId xmlns:p14="http://schemas.microsoft.com/office/powerpoint/2010/main" val="107440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TS-VSR-FILE01\StaffHome$\mwilson\My Pictures\Logos\Schoo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 y="-324272"/>
            <a:ext cx="1618714" cy="1618714"/>
          </a:xfrm>
          <a:prstGeom prst="rect">
            <a:avLst/>
          </a:prstGeom>
          <a:noFill/>
          <a:extLst>
            <a:ext uri="{909E8E84-426E-40DD-AFC4-6F175D3DCCD1}">
              <a14:hiddenFill xmlns:a14="http://schemas.microsoft.com/office/drawing/2010/main">
                <a:solidFill>
                  <a:srgbClr val="FFFFFF"/>
                </a:solidFill>
              </a14:hiddenFill>
            </a:ext>
          </a:extLst>
        </p:spPr>
      </p:pic>
      <p:sp>
        <p:nvSpPr>
          <p:cNvPr id="2052" name="Text Box 8"/>
          <p:cNvSpPr txBox="1">
            <a:spLocks noChangeArrowheads="1"/>
          </p:cNvSpPr>
          <p:nvPr/>
        </p:nvSpPr>
        <p:spPr bwMode="auto">
          <a:xfrm>
            <a:off x="7215188" y="214290"/>
            <a:ext cx="1643062" cy="857256"/>
          </a:xfrm>
          <a:prstGeom prst="rect">
            <a:avLst/>
          </a:prstGeom>
          <a:noFill/>
          <a:ln w="9525">
            <a:noFill/>
            <a:miter lim="800000"/>
            <a:headEnd/>
            <a:tailEnd/>
          </a:ln>
        </p:spPr>
        <p:txBody>
          <a:bodyPr/>
          <a:lstStyle/>
          <a:p>
            <a:pPr algn="ctr">
              <a:spcBef>
                <a:spcPct val="50000"/>
              </a:spcBef>
            </a:pPr>
            <a:r>
              <a:rPr lang="en-GB" sz="2000" b="1" dirty="0">
                <a:latin typeface="Calibri" pitchFamily="34" charset="0"/>
              </a:rPr>
              <a:t>English Department</a:t>
            </a:r>
          </a:p>
        </p:txBody>
      </p:sp>
      <p:sp>
        <p:nvSpPr>
          <p:cNvPr id="11" name="TextBox 10"/>
          <p:cNvSpPr txBox="1"/>
          <p:nvPr/>
        </p:nvSpPr>
        <p:spPr>
          <a:xfrm>
            <a:off x="357158" y="2054529"/>
            <a:ext cx="8429684" cy="1231106"/>
          </a:xfrm>
          <a:prstGeom prst="rect">
            <a:avLst/>
          </a:prstGeom>
          <a:noFill/>
        </p:spPr>
        <p:txBody>
          <a:bodyPr wrap="square" rtlCol="0">
            <a:spAutoFit/>
          </a:bodyPr>
          <a:lstStyle/>
          <a:p>
            <a:endParaRPr lang="en-GB" sz="2800" dirty="0"/>
          </a:p>
          <a:p>
            <a:endParaRPr lang="en-GB" sz="2800" dirty="0"/>
          </a:p>
          <a:p>
            <a:endParaRPr lang="en-GB" dirty="0"/>
          </a:p>
        </p:txBody>
      </p:sp>
      <p:sp>
        <p:nvSpPr>
          <p:cNvPr id="2050" name="Text Box 11"/>
          <p:cNvSpPr txBox="1">
            <a:spLocks noChangeArrowheads="1"/>
          </p:cNvSpPr>
          <p:nvPr/>
        </p:nvSpPr>
        <p:spPr bwMode="auto">
          <a:xfrm>
            <a:off x="0" y="1071546"/>
            <a:ext cx="9144000" cy="701675"/>
          </a:xfrm>
          <a:prstGeom prst="rect">
            <a:avLst/>
          </a:prstGeom>
          <a:solidFill>
            <a:schemeClr val="accent6">
              <a:lumMod val="75000"/>
            </a:schemeClr>
          </a:solidFill>
          <a:ln w="9525">
            <a:noFill/>
            <a:miter lim="800000"/>
            <a:headEnd/>
            <a:tailEnd/>
          </a:ln>
        </p:spPr>
        <p:txBody>
          <a:bodyPr>
            <a:spAutoFit/>
          </a:bodyPr>
          <a:lstStyle/>
          <a:p>
            <a:pPr algn="ctr">
              <a:spcBef>
                <a:spcPct val="50000"/>
              </a:spcBef>
            </a:pPr>
            <a:endParaRPr lang="en-GB" sz="4000" b="1" dirty="0">
              <a:latin typeface="Calibri" pitchFamily="34" charset="0"/>
            </a:endParaRPr>
          </a:p>
        </p:txBody>
      </p:sp>
      <p:sp>
        <p:nvSpPr>
          <p:cNvPr id="10" name="TextBox 9"/>
          <p:cNvSpPr txBox="1"/>
          <p:nvPr/>
        </p:nvSpPr>
        <p:spPr>
          <a:xfrm>
            <a:off x="1043608" y="1147913"/>
            <a:ext cx="8286808" cy="1384995"/>
          </a:xfrm>
          <a:prstGeom prst="rect">
            <a:avLst/>
          </a:prstGeom>
          <a:noFill/>
        </p:spPr>
        <p:txBody>
          <a:bodyPr wrap="square" rtlCol="0">
            <a:spAutoFit/>
          </a:bodyPr>
          <a:lstStyle/>
          <a:p>
            <a:r>
              <a:rPr lang="en-GB" sz="2800" b="1" dirty="0">
                <a:solidFill>
                  <a:schemeClr val="bg1"/>
                </a:solidFill>
              </a:rPr>
              <a:t>Understanding The Exam: Language</a:t>
            </a:r>
          </a:p>
          <a:p>
            <a:endParaRPr lang="en-GB" sz="2800" dirty="0"/>
          </a:p>
          <a:p>
            <a:pPr algn="ctr"/>
            <a:endParaRPr lang="en-GB" sz="2800" i="1" dirty="0"/>
          </a:p>
        </p:txBody>
      </p:sp>
      <p:sp>
        <p:nvSpPr>
          <p:cNvPr id="2" name="TextBox 1"/>
          <p:cNvSpPr txBox="1"/>
          <p:nvPr/>
        </p:nvSpPr>
        <p:spPr>
          <a:xfrm>
            <a:off x="329891" y="2532908"/>
            <a:ext cx="3961071" cy="258532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b="1" dirty="0"/>
              <a:t>English Language Paper 1: </a:t>
            </a:r>
          </a:p>
          <a:p>
            <a:r>
              <a:rPr lang="en-GB" b="1" dirty="0"/>
              <a:t>Reading: </a:t>
            </a:r>
            <a:r>
              <a:rPr lang="en-GB" dirty="0"/>
              <a:t>1 </a:t>
            </a:r>
            <a:r>
              <a:rPr lang="en-GB" b="1" dirty="0"/>
              <a:t>Fictional</a:t>
            </a:r>
            <a:r>
              <a:rPr lang="en-GB" dirty="0"/>
              <a:t> Extract</a:t>
            </a:r>
            <a:r>
              <a:rPr lang="en-GB" b="1" dirty="0"/>
              <a:t> </a:t>
            </a:r>
            <a:r>
              <a:rPr lang="en-GB" dirty="0"/>
              <a:t>4 questions</a:t>
            </a:r>
          </a:p>
          <a:p>
            <a:r>
              <a:rPr lang="en-GB" dirty="0"/>
              <a:t>-Identify 4 </a:t>
            </a:r>
            <a:r>
              <a:rPr lang="en-GB" b="1" dirty="0"/>
              <a:t>quotes</a:t>
            </a:r>
          </a:p>
          <a:p>
            <a:r>
              <a:rPr lang="en-GB" dirty="0"/>
              <a:t>-Language</a:t>
            </a:r>
          </a:p>
          <a:p>
            <a:r>
              <a:rPr lang="en-GB" dirty="0"/>
              <a:t>-Structure</a:t>
            </a:r>
          </a:p>
          <a:p>
            <a:r>
              <a:rPr lang="en-GB" dirty="0"/>
              <a:t>-Evaluation</a:t>
            </a:r>
            <a:br>
              <a:rPr lang="en-GB" dirty="0"/>
            </a:br>
            <a:endParaRPr lang="en-GB" dirty="0"/>
          </a:p>
          <a:p>
            <a:r>
              <a:rPr lang="en-GB" b="1" dirty="0"/>
              <a:t>Writing: </a:t>
            </a:r>
            <a:r>
              <a:rPr lang="en-GB" dirty="0"/>
              <a:t>Description or narrative in response to an image.</a:t>
            </a:r>
            <a:endParaRPr lang="en-GB" b="1" dirty="0"/>
          </a:p>
        </p:txBody>
      </p:sp>
      <p:sp>
        <p:nvSpPr>
          <p:cNvPr id="13" name="TextBox 12"/>
          <p:cNvSpPr txBox="1"/>
          <p:nvPr/>
        </p:nvSpPr>
        <p:spPr>
          <a:xfrm>
            <a:off x="4559207" y="2244867"/>
            <a:ext cx="4158642" cy="28623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b="1" dirty="0"/>
              <a:t>English Language Paper 2: </a:t>
            </a:r>
          </a:p>
          <a:p>
            <a:r>
              <a:rPr lang="en-GB" b="1" dirty="0"/>
              <a:t>Reading: </a:t>
            </a:r>
            <a:r>
              <a:rPr lang="en-GB" dirty="0"/>
              <a:t>2 Non- Fiction Extracts 4 questions.</a:t>
            </a:r>
          </a:p>
          <a:p>
            <a:r>
              <a:rPr lang="en-GB" dirty="0"/>
              <a:t>-True or False</a:t>
            </a:r>
            <a:endParaRPr lang="en-GB" b="1" dirty="0"/>
          </a:p>
          <a:p>
            <a:r>
              <a:rPr lang="en-GB" b="1" dirty="0"/>
              <a:t>-</a:t>
            </a:r>
            <a:r>
              <a:rPr lang="en-GB" dirty="0"/>
              <a:t>Summary of both texts.</a:t>
            </a:r>
          </a:p>
          <a:p>
            <a:r>
              <a:rPr lang="en-GB" dirty="0"/>
              <a:t>-Language</a:t>
            </a:r>
          </a:p>
          <a:p>
            <a:r>
              <a:rPr lang="en-GB" dirty="0"/>
              <a:t>-Comparison.</a:t>
            </a:r>
          </a:p>
          <a:p>
            <a:endParaRPr lang="en-GB" dirty="0"/>
          </a:p>
          <a:p>
            <a:r>
              <a:rPr lang="en-GB" b="1" dirty="0"/>
              <a:t>Writing: </a:t>
            </a:r>
            <a:r>
              <a:rPr lang="en-GB" dirty="0"/>
              <a:t>Argue, persuade, advise.</a:t>
            </a:r>
            <a:endParaRPr lang="en-GB" b="1" dirty="0"/>
          </a:p>
          <a:p>
            <a:endParaRPr lang="en-GB" dirty="0"/>
          </a:p>
        </p:txBody>
      </p:sp>
      <p:pic>
        <p:nvPicPr>
          <p:cNvPr id="1026" name="Picture 2" descr="Image result for english language exam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811" y="4869160"/>
            <a:ext cx="2700301"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23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TS-VSR-FILE01\StaffHome$\mwilson\My Pictures\Logos\School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 y="-324272"/>
            <a:ext cx="1618714" cy="1618714"/>
          </a:xfrm>
          <a:prstGeom prst="rect">
            <a:avLst/>
          </a:prstGeom>
          <a:noFill/>
          <a:extLst>
            <a:ext uri="{909E8E84-426E-40DD-AFC4-6F175D3DCCD1}">
              <a14:hiddenFill xmlns:a14="http://schemas.microsoft.com/office/drawing/2010/main">
                <a:solidFill>
                  <a:srgbClr val="FFFFFF"/>
                </a:solidFill>
              </a14:hiddenFill>
            </a:ext>
          </a:extLst>
        </p:spPr>
      </p:pic>
      <p:sp>
        <p:nvSpPr>
          <p:cNvPr id="2052" name="Text Box 8"/>
          <p:cNvSpPr txBox="1">
            <a:spLocks noChangeArrowheads="1"/>
          </p:cNvSpPr>
          <p:nvPr/>
        </p:nvSpPr>
        <p:spPr bwMode="auto">
          <a:xfrm>
            <a:off x="7215188" y="214290"/>
            <a:ext cx="1643062" cy="857256"/>
          </a:xfrm>
          <a:prstGeom prst="rect">
            <a:avLst/>
          </a:prstGeom>
          <a:noFill/>
          <a:ln w="9525">
            <a:noFill/>
            <a:miter lim="800000"/>
            <a:headEnd/>
            <a:tailEnd/>
          </a:ln>
        </p:spPr>
        <p:txBody>
          <a:bodyPr/>
          <a:lstStyle/>
          <a:p>
            <a:pPr algn="ctr">
              <a:spcBef>
                <a:spcPct val="50000"/>
              </a:spcBef>
            </a:pPr>
            <a:r>
              <a:rPr lang="en-GB" sz="2000" b="1" dirty="0">
                <a:latin typeface="Calibri" pitchFamily="34" charset="0"/>
              </a:rPr>
              <a:t>English Department</a:t>
            </a:r>
          </a:p>
        </p:txBody>
      </p:sp>
      <p:sp>
        <p:nvSpPr>
          <p:cNvPr id="11" name="TextBox 10"/>
          <p:cNvSpPr txBox="1"/>
          <p:nvPr/>
        </p:nvSpPr>
        <p:spPr>
          <a:xfrm>
            <a:off x="357158" y="2214554"/>
            <a:ext cx="8429684" cy="1231106"/>
          </a:xfrm>
          <a:prstGeom prst="rect">
            <a:avLst/>
          </a:prstGeom>
          <a:noFill/>
        </p:spPr>
        <p:txBody>
          <a:bodyPr wrap="square" rtlCol="0">
            <a:spAutoFit/>
          </a:bodyPr>
          <a:lstStyle/>
          <a:p>
            <a:endParaRPr lang="en-GB" sz="2800" dirty="0"/>
          </a:p>
          <a:p>
            <a:endParaRPr lang="en-GB" sz="2800" dirty="0"/>
          </a:p>
          <a:p>
            <a:endParaRPr lang="en-GB" dirty="0"/>
          </a:p>
        </p:txBody>
      </p:sp>
      <p:sp>
        <p:nvSpPr>
          <p:cNvPr id="2050" name="Text Box 11"/>
          <p:cNvSpPr txBox="1">
            <a:spLocks noChangeArrowheads="1"/>
          </p:cNvSpPr>
          <p:nvPr/>
        </p:nvSpPr>
        <p:spPr bwMode="auto">
          <a:xfrm>
            <a:off x="0" y="1071546"/>
            <a:ext cx="9144000" cy="701675"/>
          </a:xfrm>
          <a:prstGeom prst="rect">
            <a:avLst/>
          </a:prstGeom>
          <a:solidFill>
            <a:schemeClr val="accent6">
              <a:lumMod val="75000"/>
            </a:schemeClr>
          </a:solidFill>
          <a:ln w="9525">
            <a:noFill/>
            <a:miter lim="800000"/>
            <a:headEnd/>
            <a:tailEnd/>
          </a:ln>
        </p:spPr>
        <p:txBody>
          <a:bodyPr>
            <a:spAutoFit/>
          </a:bodyPr>
          <a:lstStyle/>
          <a:p>
            <a:pPr algn="ctr">
              <a:spcBef>
                <a:spcPct val="50000"/>
              </a:spcBef>
            </a:pPr>
            <a:endParaRPr lang="en-GB" sz="4000" b="1" dirty="0">
              <a:latin typeface="Calibri" pitchFamily="34" charset="0"/>
            </a:endParaRPr>
          </a:p>
        </p:txBody>
      </p:sp>
      <p:sp>
        <p:nvSpPr>
          <p:cNvPr id="10" name="TextBox 9"/>
          <p:cNvSpPr txBox="1"/>
          <p:nvPr/>
        </p:nvSpPr>
        <p:spPr>
          <a:xfrm>
            <a:off x="1043608" y="1147913"/>
            <a:ext cx="8286808" cy="954107"/>
          </a:xfrm>
          <a:prstGeom prst="rect">
            <a:avLst/>
          </a:prstGeom>
          <a:noFill/>
        </p:spPr>
        <p:txBody>
          <a:bodyPr wrap="square" rtlCol="0">
            <a:spAutoFit/>
          </a:bodyPr>
          <a:lstStyle/>
          <a:p>
            <a:r>
              <a:rPr lang="en-GB" sz="2800" b="1" dirty="0">
                <a:solidFill>
                  <a:schemeClr val="bg1"/>
                </a:solidFill>
              </a:rPr>
              <a:t>Understanding The New</a:t>
            </a:r>
            <a:endParaRPr lang="en-GB" sz="2800" dirty="0"/>
          </a:p>
          <a:p>
            <a:pPr algn="ctr"/>
            <a:endParaRPr lang="en-GB" sz="2800" i="1" dirty="0"/>
          </a:p>
        </p:txBody>
      </p:sp>
      <p:sp>
        <p:nvSpPr>
          <p:cNvPr id="2" name="TextBox 1"/>
          <p:cNvSpPr txBox="1"/>
          <p:nvPr/>
        </p:nvSpPr>
        <p:spPr>
          <a:xfrm>
            <a:off x="335520" y="2152998"/>
            <a:ext cx="3961071"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b="1" dirty="0"/>
              <a:t>English Literature Paper 1: </a:t>
            </a:r>
          </a:p>
          <a:p>
            <a:r>
              <a:rPr lang="en-GB" b="1" dirty="0"/>
              <a:t>Victorian Fiction: </a:t>
            </a:r>
            <a:r>
              <a:rPr lang="en-GB" dirty="0"/>
              <a:t>One question on your Victorian text (character or theme) writing about an </a:t>
            </a:r>
            <a:r>
              <a:rPr lang="en-GB" b="1" dirty="0"/>
              <a:t>extract AND the rest of the text</a:t>
            </a:r>
          </a:p>
          <a:p>
            <a:endParaRPr lang="en-GB" b="1" dirty="0"/>
          </a:p>
          <a:p>
            <a:r>
              <a:rPr lang="en-GB" b="1" dirty="0"/>
              <a:t>Modern Fiction</a:t>
            </a:r>
            <a:r>
              <a:rPr lang="en-GB" dirty="0"/>
              <a:t>: One question on An Inspector Calls – </a:t>
            </a:r>
            <a:r>
              <a:rPr lang="en-GB" b="1" dirty="0"/>
              <a:t>no extract.</a:t>
            </a:r>
          </a:p>
        </p:txBody>
      </p:sp>
      <p:sp>
        <p:nvSpPr>
          <p:cNvPr id="13" name="TextBox 12"/>
          <p:cNvSpPr txBox="1"/>
          <p:nvPr/>
        </p:nvSpPr>
        <p:spPr>
          <a:xfrm>
            <a:off x="4430492" y="2195485"/>
            <a:ext cx="4158642"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b="1" dirty="0"/>
              <a:t>English Literature Paper 2: </a:t>
            </a:r>
          </a:p>
          <a:p>
            <a:r>
              <a:rPr lang="en-GB" b="1" dirty="0"/>
              <a:t>Shakespeare: </a:t>
            </a:r>
            <a:r>
              <a:rPr lang="en-GB" dirty="0"/>
              <a:t> One question on character or theme writing about an </a:t>
            </a:r>
            <a:r>
              <a:rPr lang="en-GB" b="1" dirty="0"/>
              <a:t>extract AND the rest of the text.</a:t>
            </a:r>
          </a:p>
          <a:p>
            <a:endParaRPr lang="en-GB" dirty="0"/>
          </a:p>
          <a:p>
            <a:r>
              <a:rPr lang="en-GB" b="1" dirty="0"/>
              <a:t>Unseen poetry: </a:t>
            </a:r>
            <a:r>
              <a:rPr lang="en-GB" dirty="0"/>
              <a:t>Two questions:</a:t>
            </a:r>
            <a:br>
              <a:rPr lang="en-GB" dirty="0"/>
            </a:br>
            <a:r>
              <a:rPr lang="en-GB" dirty="0"/>
              <a:t>-Analysis of an unseen poem.</a:t>
            </a:r>
          </a:p>
          <a:p>
            <a:r>
              <a:rPr lang="en-GB" b="1" dirty="0"/>
              <a:t>-</a:t>
            </a:r>
            <a:r>
              <a:rPr lang="en-GB" dirty="0"/>
              <a:t>Comparison of two unseen poems.</a:t>
            </a:r>
            <a:endParaRPr lang="en-GB" b="1" dirty="0"/>
          </a:p>
        </p:txBody>
      </p:sp>
      <p:pic>
        <p:nvPicPr>
          <p:cNvPr id="3" name="Picture 2" descr="Image result for english language exam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05" y="4731442"/>
            <a:ext cx="4125787" cy="20188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60032" y="5301208"/>
            <a:ext cx="3998218" cy="923330"/>
          </a:xfrm>
          <a:prstGeom prst="rect">
            <a:avLst/>
          </a:prstGeom>
          <a:noFill/>
        </p:spPr>
        <p:txBody>
          <a:bodyPr wrap="square" rtlCol="0">
            <a:spAutoFit/>
          </a:bodyPr>
          <a:lstStyle/>
          <a:p>
            <a:r>
              <a:rPr lang="en-GB" dirty="0">
                <a:hlinkClick r:id="rId6"/>
              </a:rPr>
              <a:t>https://www.aqa.org.uk/subjects/english/gcse/english-literature-8702/assessment-resources</a:t>
            </a:r>
            <a:r>
              <a:rPr lang="en-GB" dirty="0"/>
              <a:t> </a:t>
            </a:r>
          </a:p>
        </p:txBody>
      </p:sp>
    </p:spTree>
    <p:extLst>
      <p:ext uri="{BB962C8B-B14F-4D97-AF65-F5344CB8AC3E}">
        <p14:creationId xmlns:p14="http://schemas.microsoft.com/office/powerpoint/2010/main" val="212716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Monitoring your progress</a:t>
            </a:r>
          </a:p>
        </p:txBody>
      </p:sp>
      <p:sp>
        <p:nvSpPr>
          <p:cNvPr id="3" name="Content Placeholder 2"/>
          <p:cNvSpPr>
            <a:spLocks noGrp="1"/>
          </p:cNvSpPr>
          <p:nvPr>
            <p:ph idx="1"/>
          </p:nvPr>
        </p:nvSpPr>
        <p:spPr/>
        <p:txBody>
          <a:bodyPr>
            <a:normAutofit fontScale="85000" lnSpcReduction="10000"/>
          </a:bodyPr>
          <a:lstStyle/>
          <a:p>
            <a:r>
              <a:rPr lang="en-GB" dirty="0">
                <a:latin typeface="Arial Rounded MT Bold" panose="020F0704030504030204" pitchFamily="34" charset="0"/>
              </a:rPr>
              <a:t>In class mock styled assessments.</a:t>
            </a:r>
          </a:p>
          <a:p>
            <a:pPr marL="0" indent="0">
              <a:buNone/>
            </a:pPr>
            <a:endParaRPr lang="en-GB" dirty="0">
              <a:latin typeface="Arial Rounded MT Bold" panose="020F0704030504030204" pitchFamily="34" charset="0"/>
            </a:endParaRPr>
          </a:p>
          <a:p>
            <a:r>
              <a:rPr lang="en-GB" dirty="0">
                <a:latin typeface="Arial Rounded MT Bold" panose="020F0704030504030204" pitchFamily="34" charset="0"/>
              </a:rPr>
              <a:t>Mock exams: </a:t>
            </a:r>
          </a:p>
          <a:p>
            <a:pPr marL="0" indent="0">
              <a:buNone/>
            </a:pPr>
            <a:r>
              <a:rPr lang="en-GB" dirty="0">
                <a:latin typeface="Arial Rounded MT Bold" panose="020F0704030504030204" pitchFamily="34" charset="0"/>
              </a:rPr>
              <a:t>Language Paper 1 and Literature Paper 1 </a:t>
            </a:r>
            <a:r>
              <a:rPr lang="en-GB" b="1" dirty="0">
                <a:solidFill>
                  <a:srgbClr val="FF0000"/>
                </a:solidFill>
                <a:latin typeface="Arial Rounded MT Bold" panose="020F0704030504030204" pitchFamily="34" charset="0"/>
              </a:rPr>
              <a:t>Term 2</a:t>
            </a:r>
          </a:p>
          <a:p>
            <a:pPr marL="0" indent="0">
              <a:buNone/>
            </a:pPr>
            <a:r>
              <a:rPr lang="en-GB" dirty="0">
                <a:latin typeface="Arial Rounded MT Bold" panose="020F0704030504030204" pitchFamily="34" charset="0"/>
              </a:rPr>
              <a:t>Language Paper 2 and Literature Paper 2 </a:t>
            </a:r>
            <a:r>
              <a:rPr lang="en-GB" b="1" dirty="0">
                <a:solidFill>
                  <a:srgbClr val="FF0000"/>
                </a:solidFill>
                <a:latin typeface="Arial Rounded MT Bold" panose="020F0704030504030204" pitchFamily="34" charset="0"/>
              </a:rPr>
              <a:t>Term 3.</a:t>
            </a:r>
          </a:p>
          <a:p>
            <a:pPr marL="0" indent="0">
              <a:buNone/>
            </a:pPr>
            <a:endParaRPr lang="en-GB" b="1" dirty="0">
              <a:solidFill>
                <a:srgbClr val="FF0000"/>
              </a:solidFill>
              <a:latin typeface="Arial Rounded MT Bold" panose="020F0704030504030204" pitchFamily="34" charset="0"/>
            </a:endParaRPr>
          </a:p>
          <a:p>
            <a:r>
              <a:rPr lang="en-GB" dirty="0">
                <a:latin typeface="Arial Rounded MT Bold" panose="020F0704030504030204" pitchFamily="34" charset="0"/>
              </a:rPr>
              <a:t>Blind- Teach- timed skills tests.</a:t>
            </a:r>
          </a:p>
          <a:p>
            <a:r>
              <a:rPr lang="en-GB" dirty="0">
                <a:latin typeface="Arial Rounded MT Bold" panose="020F0704030504030204" pitchFamily="34" charset="0"/>
              </a:rPr>
              <a:t>Homework</a:t>
            </a:r>
            <a:br>
              <a:rPr lang="en-GB" b="1" dirty="0">
                <a:latin typeface="Arial Rounded MT Bold" panose="020F0704030504030204" pitchFamily="34" charset="0"/>
              </a:rPr>
            </a:br>
            <a:r>
              <a:rPr lang="en-GB" b="1" dirty="0">
                <a:latin typeface="Arial Rounded MT Bold" panose="020F0704030504030204" pitchFamily="34" charset="0"/>
              </a:rPr>
              <a:t>                          </a:t>
            </a:r>
          </a:p>
        </p:txBody>
      </p:sp>
      <p:pic>
        <p:nvPicPr>
          <p:cNvPr id="3074" name="Picture 2" descr="Image result for prog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2544" y="4869160"/>
            <a:ext cx="2304256" cy="159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6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Rounded MT Bold" panose="020F0704030504030204" pitchFamily="34" charset="0"/>
              </a:rPr>
              <a:t>How the English team can support you</a:t>
            </a: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GB" b="1" dirty="0">
                <a:latin typeface="Arial Rounded MT Bold" panose="020F0704030504030204" pitchFamily="34" charset="0"/>
              </a:rPr>
              <a:t>Revision/ exam lessons.</a:t>
            </a:r>
          </a:p>
          <a:p>
            <a:r>
              <a:rPr lang="en-GB" b="1" dirty="0">
                <a:latin typeface="Arial Rounded MT Bold" panose="020F0704030504030204" pitchFamily="34" charset="0"/>
              </a:rPr>
              <a:t>Writing frameworks, scaffolds and sentence starters.</a:t>
            </a:r>
          </a:p>
          <a:p>
            <a:r>
              <a:rPr lang="en-GB" b="1" dirty="0">
                <a:latin typeface="Arial Rounded MT Bold" panose="020F0704030504030204" pitchFamily="34" charset="0"/>
              </a:rPr>
              <a:t>Modelled responses.</a:t>
            </a:r>
          </a:p>
          <a:p>
            <a:r>
              <a:rPr lang="en-GB" b="1" dirty="0">
                <a:latin typeface="Arial Rounded MT Bold" panose="020F0704030504030204" pitchFamily="34" charset="0"/>
              </a:rPr>
              <a:t>Dual coding. </a:t>
            </a:r>
          </a:p>
          <a:p>
            <a:r>
              <a:rPr lang="en-GB" b="1" dirty="0">
                <a:latin typeface="Arial Rounded MT Bold" panose="020F0704030504030204" pitchFamily="34" charset="0"/>
              </a:rPr>
              <a:t>Homework.</a:t>
            </a:r>
          </a:p>
          <a:p>
            <a:r>
              <a:rPr lang="en-GB" b="1" dirty="0">
                <a:latin typeface="Arial Rounded MT Bold" panose="020F0704030504030204" pitchFamily="34" charset="0"/>
              </a:rPr>
              <a:t>Sessions after school on a Tuesday and a Thursday.</a:t>
            </a:r>
          </a:p>
          <a:p>
            <a:r>
              <a:rPr lang="en-GB" b="1" dirty="0">
                <a:latin typeface="Arial Rounded MT Bold" panose="020F0704030504030204" pitchFamily="34" charset="0"/>
              </a:rPr>
              <a:t>Books are available to purchase on </a:t>
            </a:r>
            <a:br>
              <a:rPr lang="en-GB" b="1" dirty="0">
                <a:latin typeface="Arial Rounded MT Bold" panose="020F0704030504030204" pitchFamily="34" charset="0"/>
              </a:rPr>
            </a:br>
            <a:r>
              <a:rPr lang="en-GB" b="1" dirty="0" err="1">
                <a:latin typeface="Arial Rounded MT Bold" panose="020F0704030504030204" pitchFamily="34" charset="0"/>
              </a:rPr>
              <a:t>Wisepay</a:t>
            </a:r>
            <a:r>
              <a:rPr lang="en-GB" b="1" dirty="0">
                <a:latin typeface="Arial Rounded MT Bold" panose="020F0704030504030204" pitchFamily="34" charset="0"/>
              </a:rPr>
              <a:t>, including revision guides.</a:t>
            </a:r>
          </a:p>
          <a:p>
            <a:endParaRPr lang="en-GB" b="1" dirty="0">
              <a:latin typeface="Arial Rounded MT Bold" panose="020F0704030504030204" pitchFamily="34" charset="0"/>
            </a:endParaRPr>
          </a:p>
          <a:p>
            <a:endParaRPr lang="en-GB" b="1" dirty="0">
              <a:latin typeface="Arial Rounded MT Bold" panose="020F0704030504030204" pitchFamily="34" charset="0"/>
            </a:endParaRPr>
          </a:p>
          <a:p>
            <a:pPr marL="0" indent="0">
              <a:buNone/>
            </a:pPr>
            <a:r>
              <a:rPr lang="en-GB" b="1" dirty="0">
                <a:latin typeface="Arial Rounded MT Bold" panose="020F0704030504030204" pitchFamily="34" charset="0"/>
              </a:rPr>
              <a:t>                    </a:t>
            </a:r>
          </a:p>
        </p:txBody>
      </p:sp>
      <p:pic>
        <p:nvPicPr>
          <p:cNvPr id="1026" name="Picture 2" descr="24 Hour Customer Centric Support | Work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123806"/>
            <a:ext cx="3808802" cy="254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00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Rounded MT Bold" panose="020F0704030504030204" pitchFamily="34" charset="0"/>
              </a:rPr>
              <a:t>Useful Websites</a:t>
            </a:r>
          </a:p>
        </p:txBody>
      </p:sp>
      <p:sp>
        <p:nvSpPr>
          <p:cNvPr id="3" name="Content Placeholder 2"/>
          <p:cNvSpPr>
            <a:spLocks noGrp="1"/>
          </p:cNvSpPr>
          <p:nvPr>
            <p:ph idx="1"/>
          </p:nvPr>
        </p:nvSpPr>
        <p:spPr>
          <a:xfrm>
            <a:off x="287524" y="1268760"/>
            <a:ext cx="8568952" cy="5069160"/>
          </a:xfrm>
        </p:spPr>
        <p:txBody>
          <a:bodyPr>
            <a:normAutofit fontScale="70000" lnSpcReduction="20000"/>
          </a:bodyPr>
          <a:lstStyle/>
          <a:p>
            <a:pPr marL="0" indent="0">
              <a:buNone/>
            </a:pPr>
            <a:endParaRPr lang="en-GB" b="1" dirty="0">
              <a:latin typeface="Arial Rounded MT Bold" panose="020F0704030504030204" pitchFamily="34" charset="0"/>
            </a:endParaRPr>
          </a:p>
          <a:p>
            <a:pPr marL="0" indent="0">
              <a:buNone/>
            </a:pPr>
            <a:r>
              <a:rPr lang="en-GB" b="1" dirty="0">
                <a:latin typeface="Arial Rounded MT Bold" panose="020F0704030504030204" pitchFamily="34" charset="0"/>
              </a:rPr>
              <a:t>-</a:t>
            </a:r>
            <a:r>
              <a:rPr lang="en-GB" b="1" dirty="0" err="1">
                <a:latin typeface="Arial Rounded MT Bold" panose="020F0704030504030204" pitchFamily="34" charset="0"/>
              </a:rPr>
              <a:t>Massolit</a:t>
            </a:r>
            <a:endParaRPr lang="en-GB" b="1" dirty="0">
              <a:latin typeface="Arial Rounded MT Bold" panose="020F0704030504030204" pitchFamily="34" charset="0"/>
            </a:endParaRPr>
          </a:p>
          <a:p>
            <a:pPr marL="0" indent="0">
              <a:buNone/>
            </a:pPr>
            <a:r>
              <a:rPr lang="en-GB" b="1" dirty="0">
                <a:latin typeface="Arial Rounded MT Bold" panose="020F0704030504030204" pitchFamily="34" charset="0"/>
              </a:rPr>
              <a:t>-GCSE pod</a:t>
            </a:r>
            <a:br>
              <a:rPr lang="en-GB" b="1" dirty="0">
                <a:latin typeface="Arial Rounded MT Bold" panose="020F0704030504030204" pitchFamily="34" charset="0"/>
              </a:rPr>
            </a:br>
            <a:r>
              <a:rPr lang="en-GB" b="1" dirty="0">
                <a:latin typeface="Arial Rounded MT Bold" panose="020F0704030504030204" pitchFamily="34" charset="0"/>
              </a:rPr>
              <a:t>-Oak National</a:t>
            </a:r>
            <a:br>
              <a:rPr lang="en-GB" b="1" dirty="0">
                <a:latin typeface="Arial Rounded MT Bold" panose="020F0704030504030204" pitchFamily="34" charset="0"/>
              </a:rPr>
            </a:br>
            <a:r>
              <a:rPr lang="en-GB" b="1" dirty="0">
                <a:latin typeface="Arial Rounded MT Bold" panose="020F0704030504030204" pitchFamily="34" charset="0"/>
              </a:rPr>
              <a:t>-Seneca</a:t>
            </a:r>
          </a:p>
          <a:p>
            <a:pPr marL="0" indent="0">
              <a:buNone/>
            </a:pPr>
            <a:r>
              <a:rPr lang="en-GB" b="1" dirty="0">
                <a:latin typeface="Arial Rounded MT Bold" panose="020F0704030504030204" pitchFamily="34" charset="0"/>
              </a:rPr>
              <a:t>-BBC Bitesize</a:t>
            </a:r>
          </a:p>
          <a:p>
            <a:pPr marL="0" indent="0">
              <a:buNone/>
            </a:pPr>
            <a:r>
              <a:rPr lang="en-GB" b="1" dirty="0">
                <a:latin typeface="Arial Rounded MT Bold" panose="020F0704030504030204" pitchFamily="34" charset="0"/>
              </a:rPr>
              <a:t>-</a:t>
            </a:r>
            <a:r>
              <a:rPr lang="en-GB" b="1" dirty="0" err="1">
                <a:latin typeface="Arial Rounded MT Bold" panose="020F0704030504030204" pitchFamily="34" charset="0"/>
              </a:rPr>
              <a:t>Sparknotes</a:t>
            </a:r>
            <a:endParaRPr lang="en-GB" b="1" dirty="0">
              <a:latin typeface="Arial Rounded MT Bold" panose="020F0704030504030204" pitchFamily="34" charset="0"/>
            </a:endParaRPr>
          </a:p>
          <a:p>
            <a:pPr marL="0" indent="0">
              <a:buNone/>
            </a:pPr>
            <a:r>
              <a:rPr lang="en-GB" b="1" dirty="0">
                <a:latin typeface="Arial Rounded MT Bold" panose="020F0704030504030204" pitchFamily="34" charset="0"/>
              </a:rPr>
              <a:t>-</a:t>
            </a:r>
            <a:r>
              <a:rPr lang="en-GB" b="1" dirty="0" err="1">
                <a:latin typeface="Arial Rounded MT Bold" panose="020F0704030504030204" pitchFamily="34" charset="0"/>
              </a:rPr>
              <a:t>Shmoop</a:t>
            </a:r>
            <a:endParaRPr lang="en-GB" b="1" dirty="0">
              <a:latin typeface="Arial Rounded MT Bold" panose="020F0704030504030204" pitchFamily="34" charset="0"/>
            </a:endParaRPr>
          </a:p>
          <a:p>
            <a:pPr marL="0" indent="0">
              <a:buNone/>
            </a:pPr>
            <a:r>
              <a:rPr lang="en-GB" b="1" dirty="0">
                <a:latin typeface="Arial Rounded MT Bold" panose="020F0704030504030204" pitchFamily="34" charset="0"/>
              </a:rPr>
              <a:t>-</a:t>
            </a:r>
            <a:r>
              <a:rPr lang="en-GB" b="1" dirty="0" err="1">
                <a:latin typeface="Arial Rounded MT Bold" panose="020F0704030504030204" pitchFamily="34" charset="0"/>
              </a:rPr>
              <a:t>Yorknotes</a:t>
            </a:r>
            <a:endParaRPr lang="en-GB" b="1" dirty="0">
              <a:latin typeface="Arial Rounded MT Bold" panose="020F0704030504030204" pitchFamily="34" charset="0"/>
            </a:endParaRPr>
          </a:p>
          <a:p>
            <a:pPr marL="0" indent="0">
              <a:buNone/>
            </a:pPr>
            <a:r>
              <a:rPr lang="en-GB" b="1" dirty="0">
                <a:latin typeface="Arial Rounded MT Bold" panose="020F0704030504030204" pitchFamily="34" charset="0"/>
              </a:rPr>
              <a:t>-</a:t>
            </a:r>
            <a:r>
              <a:rPr lang="en-GB" b="1" dirty="0" err="1">
                <a:latin typeface="Arial Rounded MT Bold" panose="020F0704030504030204" pitchFamily="34" charset="0"/>
              </a:rPr>
              <a:t>Cliffnotes</a:t>
            </a:r>
            <a:endParaRPr lang="en-GB" b="1" dirty="0">
              <a:latin typeface="Arial Rounded MT Bold" panose="020F0704030504030204" pitchFamily="34" charset="0"/>
            </a:endParaRPr>
          </a:p>
          <a:p>
            <a:pPr marL="0" indent="0">
              <a:buNone/>
            </a:pPr>
            <a:r>
              <a:rPr lang="en-GB" b="1" dirty="0">
                <a:latin typeface="Arial Rounded MT Bold" panose="020F0704030504030204" pitchFamily="34" charset="0"/>
              </a:rPr>
              <a:t>-Revision World</a:t>
            </a:r>
          </a:p>
          <a:p>
            <a:pPr marL="0" indent="0">
              <a:buNone/>
            </a:pPr>
            <a:r>
              <a:rPr lang="en-GB" b="1" dirty="0">
                <a:latin typeface="Arial Rounded MT Bold" panose="020F0704030504030204" pitchFamily="34" charset="0"/>
              </a:rPr>
              <a:t>-</a:t>
            </a:r>
            <a:r>
              <a:rPr lang="en-GB" b="1" dirty="0" err="1">
                <a:latin typeface="Arial Rounded MT Bold" panose="020F0704030504030204" pitchFamily="34" charset="0"/>
              </a:rPr>
              <a:t>Youtube</a:t>
            </a:r>
            <a:r>
              <a:rPr lang="en-GB" b="1" dirty="0">
                <a:latin typeface="Arial Rounded MT Bold" panose="020F0704030504030204" pitchFamily="34" charset="0"/>
              </a:rPr>
              <a:t>- Mr </a:t>
            </a:r>
            <a:r>
              <a:rPr lang="en-GB" b="1" dirty="0" err="1">
                <a:latin typeface="Arial Rounded MT Bold" panose="020F0704030504030204" pitchFamily="34" charset="0"/>
              </a:rPr>
              <a:t>Bruff</a:t>
            </a:r>
            <a:r>
              <a:rPr lang="en-GB" b="1" dirty="0">
                <a:latin typeface="Arial Rounded MT Bold" panose="020F0704030504030204" pitchFamily="34" charset="0"/>
              </a:rPr>
              <a:t>- Stacey Reay</a:t>
            </a:r>
          </a:p>
          <a:p>
            <a:pPr marL="0" indent="0">
              <a:buNone/>
            </a:pPr>
            <a:r>
              <a:rPr lang="en-GB" b="1" dirty="0">
                <a:latin typeface="Arial Rounded MT Bold" panose="020F0704030504030204" pitchFamily="34" charset="0"/>
                <a:hlinkClick r:id="rId2"/>
              </a:rPr>
              <a:t>https://www.youtube.com/watch?v=dABvuspS9Vo</a:t>
            </a:r>
            <a:endParaRPr lang="en-GB" b="1" dirty="0">
              <a:latin typeface="Arial Rounded MT Bold" panose="020F0704030504030204" pitchFamily="34" charset="0"/>
            </a:endParaRPr>
          </a:p>
          <a:p>
            <a:pPr marL="0" indent="0">
              <a:buNone/>
            </a:pPr>
            <a:r>
              <a:rPr lang="en-GB" b="1" dirty="0">
                <a:latin typeface="Arial Rounded MT Bold" panose="020F0704030504030204" pitchFamily="34" charset="0"/>
                <a:hlinkClick r:id="rId3"/>
              </a:rPr>
              <a:t>https://www.youtube.com/watch?v=qUZwAZHf8kY</a:t>
            </a:r>
            <a:r>
              <a:rPr lang="en-GB" b="1" dirty="0">
                <a:latin typeface="Arial Rounded MT Bold" panose="020F0704030504030204" pitchFamily="34" charset="0"/>
              </a:rPr>
              <a:t> </a:t>
            </a:r>
          </a:p>
        </p:txBody>
      </p:sp>
      <p:pic>
        <p:nvPicPr>
          <p:cNvPr id="2050" name="Picture 2" descr="Study and Revision during Lockdown | SRSC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1556792"/>
            <a:ext cx="4255726" cy="284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274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791</Words>
  <Application>Microsoft Office PowerPoint</Application>
  <PresentationFormat>On-screen Show (4:3)</PresentationFormat>
  <Paragraphs>122</Paragraphs>
  <Slides>31</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Aharoni</vt:lpstr>
      <vt:lpstr>Arial</vt:lpstr>
      <vt:lpstr>Arial Rounded MT Bold</vt:lpstr>
      <vt:lpstr>Calibri</vt:lpstr>
      <vt:lpstr>Century Gothic</vt:lpstr>
      <vt:lpstr>Snap ITC</vt:lpstr>
      <vt:lpstr>Office Theme</vt:lpstr>
      <vt:lpstr>1_Office Theme</vt:lpstr>
      <vt:lpstr>Assembly</vt:lpstr>
      <vt:lpstr>PowerPoint Presentation</vt:lpstr>
      <vt:lpstr>English Literature and Language Exams</vt:lpstr>
      <vt:lpstr>PowerPoint Presentation</vt:lpstr>
      <vt:lpstr>PowerPoint Presentation</vt:lpstr>
      <vt:lpstr>PowerPoint Presentation</vt:lpstr>
      <vt:lpstr>Monitoring your progress</vt:lpstr>
      <vt:lpstr>How the English team can support you</vt:lpstr>
      <vt:lpstr>Useful Websites</vt:lpstr>
      <vt:lpstr>PowerPoint Presentation</vt:lpstr>
      <vt:lpstr>3 reasons why English is important</vt:lpstr>
      <vt:lpstr>Maths Exams</vt:lpstr>
      <vt:lpstr>PowerPoint Presentation</vt:lpstr>
      <vt:lpstr>PowerPoint Presentation</vt:lpstr>
      <vt:lpstr>PowerPoint Presentation</vt:lpstr>
      <vt:lpstr>PowerPoint Presentation</vt:lpstr>
      <vt:lpstr>PowerPoint Presentation</vt:lpstr>
      <vt:lpstr>PowerPoint Presentation</vt:lpstr>
      <vt:lpstr>Science Exams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Student Support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Literature and Language Exams</dc:title>
  <dc:creator>Student</dc:creator>
  <cp:lastModifiedBy>John Foreman</cp:lastModifiedBy>
  <cp:revision>23</cp:revision>
  <dcterms:created xsi:type="dcterms:W3CDTF">2017-09-24T09:12:51Z</dcterms:created>
  <dcterms:modified xsi:type="dcterms:W3CDTF">2022-10-09T12:14:49Z</dcterms:modified>
</cp:coreProperties>
</file>