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2"/>
  </p:notesMasterIdLst>
  <p:sldIdLst>
    <p:sldId id="292" r:id="rId5"/>
    <p:sldId id="293" r:id="rId6"/>
    <p:sldId id="282" r:id="rId7"/>
    <p:sldId id="281" r:id="rId8"/>
    <p:sldId id="280" r:id="rId9"/>
    <p:sldId id="258" r:id="rId10"/>
    <p:sldId id="274" r:id="rId11"/>
    <p:sldId id="283" r:id="rId12"/>
    <p:sldId id="257" r:id="rId13"/>
    <p:sldId id="273" r:id="rId14"/>
    <p:sldId id="284" r:id="rId15"/>
    <p:sldId id="279" r:id="rId16"/>
    <p:sldId id="277" r:id="rId17"/>
    <p:sldId id="276" r:id="rId18"/>
    <p:sldId id="285" r:id="rId19"/>
    <p:sldId id="291" r:id="rId20"/>
    <p:sldId id="288" r:id="rId21"/>
    <p:sldId id="264" r:id="rId22"/>
    <p:sldId id="260" r:id="rId23"/>
    <p:sldId id="286" r:id="rId24"/>
    <p:sldId id="266" r:id="rId25"/>
    <p:sldId id="265" r:id="rId26"/>
    <p:sldId id="299" r:id="rId27"/>
    <p:sldId id="296" r:id="rId28"/>
    <p:sldId id="294" r:id="rId29"/>
    <p:sldId id="297" r:id="rId30"/>
    <p:sldId id="29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ACF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92F75D-05C3-42D1-9AC9-FEAB686E7BB7}" v="204" dt="2020-07-02T08:47:39.381"/>
    <p1510:client id="{BF847A4D-8D70-478D-8984-BD83752ED59F}" v="47" dt="2020-07-01T19:16:24.7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ela Reynolds" userId="S::areynolds@corbytechnicalschool.org::a7b9d1c7-fb0d-430a-8811-04a72de50e47" providerId="AD" clId="Web-{BF847A4D-8D70-478D-8984-BD83752ED59F}"/>
    <pc:docChg chg="modSld">
      <pc:chgData name="Angela Reynolds" userId="S::areynolds@corbytechnicalschool.org::a7b9d1c7-fb0d-430a-8811-04a72de50e47" providerId="AD" clId="Web-{BF847A4D-8D70-478D-8984-BD83752ED59F}" dt="2020-07-01T19:16:24.440" v="43" actId="20577"/>
      <pc:docMkLst>
        <pc:docMk/>
      </pc:docMkLst>
      <pc:sldChg chg="modSp">
        <pc:chgData name="Angela Reynolds" userId="S::areynolds@corbytechnicalschool.org::a7b9d1c7-fb0d-430a-8811-04a72de50e47" providerId="AD" clId="Web-{BF847A4D-8D70-478D-8984-BD83752ED59F}" dt="2020-07-01T19:16:18.611" v="32" actId="20577"/>
        <pc:sldMkLst>
          <pc:docMk/>
          <pc:sldMk cId="1042781050" sldId="280"/>
        </pc:sldMkLst>
        <pc:spChg chg="mod">
          <ac:chgData name="Angela Reynolds" userId="S::areynolds@corbytechnicalschool.org::a7b9d1c7-fb0d-430a-8811-04a72de50e47" providerId="AD" clId="Web-{BF847A4D-8D70-478D-8984-BD83752ED59F}" dt="2020-07-01T19:16:12.455" v="8" actId="20577"/>
          <ac:spMkLst>
            <pc:docMk/>
            <pc:sldMk cId="1042781050" sldId="280"/>
            <ac:spMk id="3" creationId="{00000000-0000-0000-0000-000000000000}"/>
          </ac:spMkLst>
        </pc:spChg>
        <pc:spChg chg="mod">
          <ac:chgData name="Angela Reynolds" userId="S::areynolds@corbytechnicalschool.org::a7b9d1c7-fb0d-430a-8811-04a72de50e47" providerId="AD" clId="Web-{BF847A4D-8D70-478D-8984-BD83752ED59F}" dt="2020-07-01T19:16:18.611" v="32" actId="20577"/>
          <ac:spMkLst>
            <pc:docMk/>
            <pc:sldMk cId="1042781050" sldId="280"/>
            <ac:spMk id="4" creationId="{00000000-0000-0000-0000-000000000000}"/>
          </ac:spMkLst>
        </pc:spChg>
      </pc:sldChg>
      <pc:sldChg chg="modSp">
        <pc:chgData name="Angela Reynolds" userId="S::areynolds@corbytechnicalschool.org::a7b9d1c7-fb0d-430a-8811-04a72de50e47" providerId="AD" clId="Web-{BF847A4D-8D70-478D-8984-BD83752ED59F}" dt="2020-07-01T19:16:24.440" v="42" actId="20577"/>
        <pc:sldMkLst>
          <pc:docMk/>
          <pc:sldMk cId="3474359250" sldId="281"/>
        </pc:sldMkLst>
        <pc:spChg chg="mod">
          <ac:chgData name="Angela Reynolds" userId="S::areynolds@corbytechnicalschool.org::a7b9d1c7-fb0d-430a-8811-04a72de50e47" providerId="AD" clId="Web-{BF847A4D-8D70-478D-8984-BD83752ED59F}" dt="2020-07-01T19:16:24.440" v="42" actId="20577"/>
          <ac:spMkLst>
            <pc:docMk/>
            <pc:sldMk cId="3474359250" sldId="281"/>
            <ac:spMk id="3" creationId="{00000000-0000-0000-0000-000000000000}"/>
          </ac:spMkLst>
        </pc:spChg>
      </pc:sldChg>
    </pc:docChg>
  </pc:docChgLst>
  <pc:docChgLst>
    <pc:chgData name="Lauren Buffini" userId="S::lbuffini@corbytechnicalschool.org::3fcf307f-6fb1-4abe-adc2-623c3576e490" providerId="AD" clId="Web-{0C92F75D-05C3-42D1-9AC9-FEAB686E7BB7}"/>
    <pc:docChg chg="addSld modSld sldOrd">
      <pc:chgData name="Lauren Buffini" userId="S::lbuffini@corbytechnicalschool.org::3fcf307f-6fb1-4abe-adc2-623c3576e490" providerId="AD" clId="Web-{0C92F75D-05C3-42D1-9AC9-FEAB686E7BB7}" dt="2020-07-02T08:47:38.959" v="192" actId="20577"/>
      <pc:docMkLst>
        <pc:docMk/>
      </pc:docMkLst>
      <pc:sldChg chg="modSp">
        <pc:chgData name="Lauren Buffini" userId="S::lbuffini@corbytechnicalschool.org::3fcf307f-6fb1-4abe-adc2-623c3576e490" providerId="AD" clId="Web-{0C92F75D-05C3-42D1-9AC9-FEAB686E7BB7}" dt="2020-07-02T08:47:38.959" v="191" actId="20577"/>
        <pc:sldMkLst>
          <pc:docMk/>
          <pc:sldMk cId="3597600220" sldId="268"/>
        </pc:sldMkLst>
        <pc:spChg chg="mod">
          <ac:chgData name="Lauren Buffini" userId="S::lbuffini@corbytechnicalschool.org::3fcf307f-6fb1-4abe-adc2-623c3576e490" providerId="AD" clId="Web-{0C92F75D-05C3-42D1-9AC9-FEAB686E7BB7}" dt="2020-07-02T08:47:38.959" v="191" actId="20577"/>
          <ac:spMkLst>
            <pc:docMk/>
            <pc:sldMk cId="3597600220" sldId="268"/>
            <ac:spMk id="45062" creationId="{00000000-0000-0000-0000-000000000000}"/>
          </ac:spMkLst>
        </pc:spChg>
      </pc:sldChg>
      <pc:sldChg chg="addSp delSp modSp">
        <pc:chgData name="Lauren Buffini" userId="S::lbuffini@corbytechnicalschool.org::3fcf307f-6fb1-4abe-adc2-623c3576e490" providerId="AD" clId="Web-{0C92F75D-05C3-42D1-9AC9-FEAB686E7BB7}" dt="2020-07-02T08:34:48.716" v="1"/>
        <pc:sldMkLst>
          <pc:docMk/>
          <pc:sldMk cId="3831531633" sldId="270"/>
        </pc:sldMkLst>
        <pc:picChg chg="add del mod">
          <ac:chgData name="Lauren Buffini" userId="S::lbuffini@corbytechnicalschool.org::3fcf307f-6fb1-4abe-adc2-623c3576e490" providerId="AD" clId="Web-{0C92F75D-05C3-42D1-9AC9-FEAB686E7BB7}" dt="2020-07-02T08:34:48.716" v="1"/>
          <ac:picMkLst>
            <pc:docMk/>
            <pc:sldMk cId="3831531633" sldId="270"/>
            <ac:picMk id="5" creationId="{04D3A85C-D263-4F54-B03F-B2B7D7CBA0A2}"/>
          </ac:picMkLst>
        </pc:picChg>
      </pc:sldChg>
      <pc:sldChg chg="addSp modSp">
        <pc:chgData name="Lauren Buffini" userId="S::lbuffini@corbytechnicalschool.org::3fcf307f-6fb1-4abe-adc2-623c3576e490" providerId="AD" clId="Web-{0C92F75D-05C3-42D1-9AC9-FEAB686E7BB7}" dt="2020-07-02T08:46:41.991" v="184" actId="14100"/>
        <pc:sldMkLst>
          <pc:docMk/>
          <pc:sldMk cId="2313909055" sldId="276"/>
        </pc:sldMkLst>
        <pc:spChg chg="add mod">
          <ac:chgData name="Lauren Buffini" userId="S::lbuffini@corbytechnicalschool.org::3fcf307f-6fb1-4abe-adc2-623c3576e490" providerId="AD" clId="Web-{0C92F75D-05C3-42D1-9AC9-FEAB686E7BB7}" dt="2020-07-02T08:46:41.991" v="184" actId="14100"/>
          <ac:spMkLst>
            <pc:docMk/>
            <pc:sldMk cId="2313909055" sldId="276"/>
            <ac:spMk id="3" creationId="{5406D943-353F-46BB-9DB9-7E1AFB29802B}"/>
          </ac:spMkLst>
        </pc:spChg>
      </pc:sldChg>
      <pc:sldChg chg="addSp delSp modSp new">
        <pc:chgData name="Lauren Buffini" userId="S::lbuffini@corbytechnicalschool.org::3fcf307f-6fb1-4abe-adc2-623c3576e490" providerId="AD" clId="Web-{0C92F75D-05C3-42D1-9AC9-FEAB686E7BB7}" dt="2020-07-02T08:44:13.900" v="149" actId="14100"/>
        <pc:sldMkLst>
          <pc:docMk/>
          <pc:sldMk cId="591952680" sldId="288"/>
        </pc:sldMkLst>
        <pc:spChg chg="del">
          <ac:chgData name="Lauren Buffini" userId="S::lbuffini@corbytechnicalschool.org::3fcf307f-6fb1-4abe-adc2-623c3576e490" providerId="AD" clId="Web-{0C92F75D-05C3-42D1-9AC9-FEAB686E7BB7}" dt="2020-07-02T08:35:58.028" v="5"/>
          <ac:spMkLst>
            <pc:docMk/>
            <pc:sldMk cId="591952680" sldId="288"/>
            <ac:spMk id="3" creationId="{8D0D1053-C00E-4AEC-938A-923AA36801BD}"/>
          </ac:spMkLst>
        </pc:spChg>
        <pc:spChg chg="add mod">
          <ac:chgData name="Lauren Buffini" userId="S::lbuffini@corbytechnicalschool.org::3fcf307f-6fb1-4abe-adc2-623c3576e490" providerId="AD" clId="Web-{0C92F75D-05C3-42D1-9AC9-FEAB686E7BB7}" dt="2020-07-02T08:44:13.900" v="149" actId="14100"/>
          <ac:spMkLst>
            <pc:docMk/>
            <pc:sldMk cId="591952680" sldId="288"/>
            <ac:spMk id="6" creationId="{F469D275-CADF-47B7-B4EA-E566BC66D412}"/>
          </ac:spMkLst>
        </pc:spChg>
        <pc:picChg chg="add mod ord">
          <ac:chgData name="Lauren Buffini" userId="S::lbuffini@corbytechnicalschool.org::3fcf307f-6fb1-4abe-adc2-623c3576e490" providerId="AD" clId="Web-{0C92F75D-05C3-42D1-9AC9-FEAB686E7BB7}" dt="2020-07-02T08:35:58.028" v="5"/>
          <ac:picMkLst>
            <pc:docMk/>
            <pc:sldMk cId="591952680" sldId="288"/>
            <ac:picMk id="4" creationId="{4898A373-381A-4DA9-B52A-44EFFFCCF128}"/>
          </ac:picMkLst>
        </pc:picChg>
        <pc:picChg chg="add mod">
          <ac:chgData name="Lauren Buffini" userId="S::lbuffini@corbytechnicalschool.org::3fcf307f-6fb1-4abe-adc2-623c3576e490" providerId="AD" clId="Web-{0C92F75D-05C3-42D1-9AC9-FEAB686E7BB7}" dt="2020-07-02T08:38:09.933" v="96" actId="14100"/>
          <ac:picMkLst>
            <pc:docMk/>
            <pc:sldMk cId="591952680" sldId="288"/>
            <ac:picMk id="5" creationId="{6BAEF0C1-1355-4200-8724-EDFB79825D86}"/>
          </ac:picMkLst>
        </pc:picChg>
      </pc:sldChg>
      <pc:sldChg chg="addSp delSp modSp new">
        <pc:chgData name="Lauren Buffini" userId="S::lbuffini@corbytechnicalschool.org::3fcf307f-6fb1-4abe-adc2-623c3576e490" providerId="AD" clId="Web-{0C92F75D-05C3-42D1-9AC9-FEAB686E7BB7}" dt="2020-07-02T08:44:49.898" v="161" actId="14100"/>
        <pc:sldMkLst>
          <pc:docMk/>
          <pc:sldMk cId="2714936405" sldId="289"/>
        </pc:sldMkLst>
        <pc:spChg chg="del">
          <ac:chgData name="Lauren Buffini" userId="S::lbuffini@corbytechnicalschool.org::3fcf307f-6fb1-4abe-adc2-623c3576e490" providerId="AD" clId="Web-{0C92F75D-05C3-42D1-9AC9-FEAB686E7BB7}" dt="2020-07-02T08:39:06.214" v="97"/>
          <ac:spMkLst>
            <pc:docMk/>
            <pc:sldMk cId="2714936405" sldId="289"/>
            <ac:spMk id="3" creationId="{8590FED3-9F86-4724-BA5A-3BB06BAEFA02}"/>
          </ac:spMkLst>
        </pc:spChg>
        <pc:spChg chg="add mod">
          <ac:chgData name="Lauren Buffini" userId="S::lbuffini@corbytechnicalschool.org::3fcf307f-6fb1-4abe-adc2-623c3576e490" providerId="AD" clId="Web-{0C92F75D-05C3-42D1-9AC9-FEAB686E7BB7}" dt="2020-07-02T08:44:49.898" v="161" actId="14100"/>
          <ac:spMkLst>
            <pc:docMk/>
            <pc:sldMk cId="2714936405" sldId="289"/>
            <ac:spMk id="6" creationId="{AD916437-1388-4C4B-A5FA-D09451DCA29F}"/>
          </ac:spMkLst>
        </pc:spChg>
        <pc:picChg chg="add mod ord">
          <ac:chgData name="Lauren Buffini" userId="S::lbuffini@corbytechnicalschool.org::3fcf307f-6fb1-4abe-adc2-623c3576e490" providerId="AD" clId="Web-{0C92F75D-05C3-42D1-9AC9-FEAB686E7BB7}" dt="2020-07-02T08:39:06.214" v="97"/>
          <ac:picMkLst>
            <pc:docMk/>
            <pc:sldMk cId="2714936405" sldId="289"/>
            <ac:picMk id="4" creationId="{4C2099B2-BBFB-4C4F-B350-FCD300201A5F}"/>
          </ac:picMkLst>
        </pc:picChg>
        <pc:picChg chg="add mod">
          <ac:chgData name="Lauren Buffini" userId="S::lbuffini@corbytechnicalschool.org::3fcf307f-6fb1-4abe-adc2-623c3576e490" providerId="AD" clId="Web-{0C92F75D-05C3-42D1-9AC9-FEAB686E7BB7}" dt="2020-07-02T08:39:26.635" v="102" actId="14100"/>
          <ac:picMkLst>
            <pc:docMk/>
            <pc:sldMk cId="2714936405" sldId="289"/>
            <ac:picMk id="5" creationId="{EB21C216-7963-4847-85D8-3BC448C4C687}"/>
          </ac:picMkLst>
        </pc:picChg>
      </pc:sldChg>
      <pc:sldChg chg="addSp delSp modSp new">
        <pc:chgData name="Lauren Buffini" userId="S::lbuffini@corbytechnicalschool.org::3fcf307f-6fb1-4abe-adc2-623c3576e490" providerId="AD" clId="Web-{0C92F75D-05C3-42D1-9AC9-FEAB686E7BB7}" dt="2020-07-02T08:45:49.023" v="174" actId="14100"/>
        <pc:sldMkLst>
          <pc:docMk/>
          <pc:sldMk cId="738489529" sldId="290"/>
        </pc:sldMkLst>
        <pc:spChg chg="del">
          <ac:chgData name="Lauren Buffini" userId="S::lbuffini@corbytechnicalschool.org::3fcf307f-6fb1-4abe-adc2-623c3576e490" providerId="AD" clId="Web-{0C92F75D-05C3-42D1-9AC9-FEAB686E7BB7}" dt="2020-07-02T08:41:18.009" v="116"/>
          <ac:spMkLst>
            <pc:docMk/>
            <pc:sldMk cId="738489529" sldId="290"/>
            <ac:spMk id="3" creationId="{E56185B6-4EBE-4187-A9FB-E6668FE87CC3}"/>
          </ac:spMkLst>
        </pc:spChg>
        <pc:spChg chg="add mod">
          <ac:chgData name="Lauren Buffini" userId="S::lbuffini@corbytechnicalschool.org::3fcf307f-6fb1-4abe-adc2-623c3576e490" providerId="AD" clId="Web-{0C92F75D-05C3-42D1-9AC9-FEAB686E7BB7}" dt="2020-07-02T08:45:49.023" v="174" actId="14100"/>
          <ac:spMkLst>
            <pc:docMk/>
            <pc:sldMk cId="738489529" sldId="290"/>
            <ac:spMk id="6" creationId="{F4BABBAD-EE59-4527-AC86-EF123511A607}"/>
          </ac:spMkLst>
        </pc:spChg>
        <pc:picChg chg="add mod ord">
          <ac:chgData name="Lauren Buffini" userId="S::lbuffini@corbytechnicalschool.org::3fcf307f-6fb1-4abe-adc2-623c3576e490" providerId="AD" clId="Web-{0C92F75D-05C3-42D1-9AC9-FEAB686E7BB7}" dt="2020-07-02T08:41:18.009" v="116"/>
          <ac:picMkLst>
            <pc:docMk/>
            <pc:sldMk cId="738489529" sldId="290"/>
            <ac:picMk id="4" creationId="{12567830-8C92-45C7-9EAB-89375C4E85E0}"/>
          </ac:picMkLst>
        </pc:picChg>
        <pc:picChg chg="add mod">
          <ac:chgData name="Lauren Buffini" userId="S::lbuffini@corbytechnicalschool.org::3fcf307f-6fb1-4abe-adc2-623c3576e490" providerId="AD" clId="Web-{0C92F75D-05C3-42D1-9AC9-FEAB686E7BB7}" dt="2020-07-02T08:41:34.853" v="121" actId="14100"/>
          <ac:picMkLst>
            <pc:docMk/>
            <pc:sldMk cId="738489529" sldId="290"/>
            <ac:picMk id="5" creationId="{0211A4F4-5374-49AD-B49F-474C9FA17407}"/>
          </ac:picMkLst>
        </pc:picChg>
      </pc:sldChg>
      <pc:sldChg chg="addSp delSp modSp new ord">
        <pc:chgData name="Lauren Buffini" userId="S::lbuffini@corbytechnicalschool.org::3fcf307f-6fb1-4abe-adc2-623c3576e490" providerId="AD" clId="Web-{0C92F75D-05C3-42D1-9AC9-FEAB686E7BB7}" dt="2020-07-02T08:43:17.774" v="138" actId="14100"/>
        <pc:sldMkLst>
          <pc:docMk/>
          <pc:sldMk cId="1470124842" sldId="291"/>
        </pc:sldMkLst>
        <pc:spChg chg="del">
          <ac:chgData name="Lauren Buffini" userId="S::lbuffini@corbytechnicalschool.org::3fcf307f-6fb1-4abe-adc2-623c3576e490" providerId="AD" clId="Web-{0C92F75D-05C3-42D1-9AC9-FEAB686E7BB7}" dt="2020-07-02T08:39:58.791" v="105"/>
          <ac:spMkLst>
            <pc:docMk/>
            <pc:sldMk cId="1470124842" sldId="291"/>
            <ac:spMk id="3" creationId="{86D97173-A1D4-4164-AF5E-6FE605D0BB58}"/>
          </ac:spMkLst>
        </pc:spChg>
        <pc:spChg chg="add mod">
          <ac:chgData name="Lauren Buffini" userId="S::lbuffini@corbytechnicalschool.org::3fcf307f-6fb1-4abe-adc2-623c3576e490" providerId="AD" clId="Web-{0C92F75D-05C3-42D1-9AC9-FEAB686E7BB7}" dt="2020-07-02T08:40:38.666" v="113" actId="14100"/>
          <ac:spMkLst>
            <pc:docMk/>
            <pc:sldMk cId="1470124842" sldId="291"/>
            <ac:spMk id="6" creationId="{F1AA7B14-C264-4730-8C08-EEE8DBD46541}"/>
          </ac:spMkLst>
        </pc:spChg>
        <pc:spChg chg="add mod">
          <ac:chgData name="Lauren Buffini" userId="S::lbuffini@corbytechnicalschool.org::3fcf307f-6fb1-4abe-adc2-623c3576e490" providerId="AD" clId="Web-{0C92F75D-05C3-42D1-9AC9-FEAB686E7BB7}" dt="2020-07-02T08:42:15.712" v="123"/>
          <ac:spMkLst>
            <pc:docMk/>
            <pc:sldMk cId="1470124842" sldId="291"/>
            <ac:spMk id="8" creationId="{37B695F5-B26E-40C5-A465-A3E16F1F6E20}"/>
          </ac:spMkLst>
        </pc:spChg>
        <pc:spChg chg="add mod">
          <ac:chgData name="Lauren Buffini" userId="S::lbuffini@corbytechnicalschool.org::3fcf307f-6fb1-4abe-adc2-623c3576e490" providerId="AD" clId="Web-{0C92F75D-05C3-42D1-9AC9-FEAB686E7BB7}" dt="2020-07-02T08:43:17.774" v="138" actId="14100"/>
          <ac:spMkLst>
            <pc:docMk/>
            <pc:sldMk cId="1470124842" sldId="291"/>
            <ac:spMk id="9" creationId="{C665C1A0-AED9-4A41-A3FC-569BD3D1B4F8}"/>
          </ac:spMkLst>
        </pc:spChg>
        <pc:picChg chg="add mod ord">
          <ac:chgData name="Lauren Buffini" userId="S::lbuffini@corbytechnicalschool.org::3fcf307f-6fb1-4abe-adc2-623c3576e490" providerId="AD" clId="Web-{0C92F75D-05C3-42D1-9AC9-FEAB686E7BB7}" dt="2020-07-02T08:39:58.791" v="105"/>
          <ac:picMkLst>
            <pc:docMk/>
            <pc:sldMk cId="1470124842" sldId="291"/>
            <ac:picMk id="4" creationId="{2F5179F2-807E-47D7-BE96-6A4F62551581}"/>
          </ac:picMkLst>
        </pc:picChg>
        <pc:picChg chg="add mod">
          <ac:chgData name="Lauren Buffini" userId="S::lbuffini@corbytechnicalschool.org::3fcf307f-6fb1-4abe-adc2-623c3576e490" providerId="AD" clId="Web-{0C92F75D-05C3-42D1-9AC9-FEAB686E7BB7}" dt="2020-07-02T08:40:13.573" v="109" actId="14100"/>
          <ac:picMkLst>
            <pc:docMk/>
            <pc:sldMk cId="1470124842" sldId="291"/>
            <ac:picMk id="5" creationId="{0590AD00-8799-4DE1-96C4-20485DBC4560}"/>
          </ac:picMkLst>
        </pc:picChg>
        <pc:picChg chg="add mod">
          <ac:chgData name="Lauren Buffini" userId="S::lbuffini@corbytechnicalschool.org::3fcf307f-6fb1-4abe-adc2-623c3576e490" providerId="AD" clId="Web-{0C92F75D-05C3-42D1-9AC9-FEAB686E7BB7}" dt="2020-07-02T08:41:03.213" v="115" actId="1076"/>
          <ac:picMkLst>
            <pc:docMk/>
            <pc:sldMk cId="1470124842" sldId="291"/>
            <ac:picMk id="7" creationId="{EEF7820C-E581-45B5-B709-3934BAC62F8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8E06D5-64BF-4B81-96C3-1030B305AFC3}" type="datetimeFigureOut">
              <a:rPr lang="en-GB" smtClean="0"/>
              <a:t>03/07/2020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33AEAF-1E96-4A02-894E-29C07DB2026C}" type="slidenum">
              <a:rPr lang="en-GB" smtClean="0"/>
              <a:t>‹#›</a:t>
            </a:fld>
            <a:endParaRPr lang="en-GB"/>
          </a:p>
        </p:txBody>
      </p:sp>
    </p:spTree>
    <p:extLst>
      <p:ext uri="{BB962C8B-B14F-4D97-AF65-F5344CB8AC3E}">
        <p14:creationId xmlns:p14="http://schemas.microsoft.com/office/powerpoint/2010/main" val="1381024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1994126F-1CA3-4606-8237-7B7BB70AA0C4}"/>
              </a:ext>
            </a:extLst>
          </p:cNvPr>
          <p:cNvSpPr>
            <a:spLocks noGrp="1"/>
          </p:cNvSpPr>
          <p:nvPr>
            <p:ph type="body" sz="quarter" idx="10"/>
          </p:nvPr>
        </p:nvSpPr>
        <p:spPr>
          <a:xfrm>
            <a:off x="7175500" y="160338"/>
            <a:ext cx="3636963" cy="652462"/>
          </a:xfrm>
          <a:prstGeom prst="rect">
            <a:avLst/>
          </a:prstGeom>
        </p:spPr>
        <p:txBody>
          <a:bodyPr anchor="ctr"/>
          <a:lstStyle>
            <a:lvl1pPr marL="0" indent="0">
              <a:buNone/>
              <a:defRPr sz="3200">
                <a:solidFill>
                  <a:schemeClr val="bg1"/>
                </a:solidFill>
              </a:defRPr>
            </a:lvl1pPr>
          </a:lstStyle>
          <a:p>
            <a:pPr lvl="0"/>
            <a:endParaRPr lang="en-US" dirty="0"/>
          </a:p>
        </p:txBody>
      </p:sp>
    </p:spTree>
    <p:extLst>
      <p:ext uri="{BB962C8B-B14F-4D97-AF65-F5344CB8AC3E}">
        <p14:creationId xmlns:p14="http://schemas.microsoft.com/office/powerpoint/2010/main" val="2101181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3C8D0A1-A16D-4EA9-92C3-A6A4E797EDCC}"/>
              </a:ext>
            </a:extLst>
          </p:cNvPr>
          <p:cNvSpPr/>
          <p:nvPr userDrawn="1"/>
        </p:nvSpPr>
        <p:spPr>
          <a:xfrm>
            <a:off x="7105650" y="159657"/>
            <a:ext cx="4769532" cy="653144"/>
          </a:xfrm>
          <a:prstGeom prst="rect">
            <a:avLst/>
          </a:prstGeom>
          <a:solidFill>
            <a:srgbClr val="4EA9AE"/>
          </a:solidFill>
          <a:ln>
            <a:solidFill>
              <a:srgbClr val="4EA9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4C0AD48-5FEF-4074-BCDD-437460A99734}"/>
              </a:ext>
            </a:extLst>
          </p:cNvPr>
          <p:cNvSpPr/>
          <p:nvPr userDrawn="1"/>
        </p:nvSpPr>
        <p:spPr>
          <a:xfrm>
            <a:off x="0" y="0"/>
            <a:ext cx="508000" cy="6858000"/>
          </a:xfrm>
          <a:prstGeom prst="rect">
            <a:avLst/>
          </a:prstGeom>
          <a:solidFill>
            <a:srgbClr val="4EA9AE"/>
          </a:solidFill>
          <a:ln>
            <a:solidFill>
              <a:srgbClr val="4EA9AE"/>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A hub for technical excellence, with uncompromising aspirations for all.</a:t>
            </a:r>
          </a:p>
        </p:txBody>
      </p:sp>
      <p:sp>
        <p:nvSpPr>
          <p:cNvPr id="9" name="Hexagon 8">
            <a:extLst>
              <a:ext uri="{FF2B5EF4-FFF2-40B4-BE49-F238E27FC236}">
                <a16:creationId xmlns:a16="http://schemas.microsoft.com/office/drawing/2014/main" id="{6DEF5CD3-3CBB-4A02-B043-45C99B18A2A4}"/>
              </a:ext>
            </a:extLst>
          </p:cNvPr>
          <p:cNvSpPr/>
          <p:nvPr userDrawn="1"/>
        </p:nvSpPr>
        <p:spPr>
          <a:xfrm>
            <a:off x="11239396" y="159657"/>
            <a:ext cx="813681" cy="653144"/>
          </a:xfrm>
          <a:prstGeom prst="hexagon">
            <a:avLst/>
          </a:prstGeom>
          <a:solidFill>
            <a:schemeClr val="bg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899F2F73-24F9-40EF-B826-8AF1BD3F77BB}"/>
              </a:ext>
            </a:extLst>
          </p:cNvPr>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56738" b="13486"/>
          <a:stretch/>
        </p:blipFill>
        <p:spPr>
          <a:xfrm>
            <a:off x="11417289" y="341087"/>
            <a:ext cx="457893" cy="290284"/>
          </a:xfrm>
          <a:prstGeom prst="rect">
            <a:avLst/>
          </a:prstGeom>
          <a:solidFill>
            <a:schemeClr val="bg1">
              <a:lumMod val="75000"/>
            </a:schemeClr>
          </a:solidFill>
          <a:ln>
            <a:solidFill>
              <a:schemeClr val="bg1">
                <a:lumMod val="75000"/>
              </a:schemeClr>
            </a:solidFill>
          </a:ln>
        </p:spPr>
      </p:pic>
      <p:sp>
        <p:nvSpPr>
          <p:cNvPr id="13" name="Text Placeholder 12">
            <a:extLst>
              <a:ext uri="{FF2B5EF4-FFF2-40B4-BE49-F238E27FC236}">
                <a16:creationId xmlns:a16="http://schemas.microsoft.com/office/drawing/2014/main" id="{6614C34C-979D-4260-B956-6AAE6F2AB392}"/>
              </a:ext>
            </a:extLst>
          </p:cNvPr>
          <p:cNvSpPr>
            <a:spLocks noGrp="1"/>
          </p:cNvSpPr>
          <p:nvPr>
            <p:ph type="body" sz="quarter" idx="10"/>
          </p:nvPr>
        </p:nvSpPr>
        <p:spPr>
          <a:xfrm>
            <a:off x="7175500" y="160338"/>
            <a:ext cx="3636963" cy="652462"/>
          </a:xfrm>
          <a:prstGeom prst="rect">
            <a:avLst/>
          </a:prstGeom>
        </p:spPr>
        <p:txBody>
          <a:bodyPr anchor="ctr"/>
          <a:lstStyle>
            <a:lvl1pPr marL="0" indent="0">
              <a:buNone/>
              <a:defRPr sz="3200">
                <a:solidFill>
                  <a:schemeClr val="bg1"/>
                </a:solidFill>
              </a:defRPr>
            </a:lvl1pPr>
          </a:lstStyle>
          <a:p>
            <a:pPr lvl="0"/>
            <a:endParaRPr lang="en-US" dirty="0"/>
          </a:p>
        </p:txBody>
      </p:sp>
    </p:spTree>
    <p:extLst>
      <p:ext uri="{BB962C8B-B14F-4D97-AF65-F5344CB8AC3E}">
        <p14:creationId xmlns:p14="http://schemas.microsoft.com/office/powerpoint/2010/main" val="270828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B5B5E00-15CF-492B-ACE3-DD6730F1CDED}"/>
              </a:ext>
            </a:extLst>
          </p:cNvPr>
          <p:cNvSpPr/>
          <p:nvPr userDrawn="1"/>
        </p:nvSpPr>
        <p:spPr>
          <a:xfrm>
            <a:off x="0" y="0"/>
            <a:ext cx="508000" cy="6858000"/>
          </a:xfrm>
          <a:prstGeom prst="rect">
            <a:avLst/>
          </a:prstGeom>
          <a:solidFill>
            <a:srgbClr val="4EA9AE"/>
          </a:solidFill>
          <a:ln>
            <a:solidFill>
              <a:srgbClr val="4EA9AE"/>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A hub for technical excellence, with uncompromising aspirations for all.</a:t>
            </a:r>
          </a:p>
        </p:txBody>
      </p:sp>
      <p:sp>
        <p:nvSpPr>
          <p:cNvPr id="9" name="Hexagon 8">
            <a:extLst>
              <a:ext uri="{FF2B5EF4-FFF2-40B4-BE49-F238E27FC236}">
                <a16:creationId xmlns:a16="http://schemas.microsoft.com/office/drawing/2014/main" id="{A5DB1CBD-81B6-4480-92E9-14BB7700900B}"/>
              </a:ext>
            </a:extLst>
          </p:cNvPr>
          <p:cNvSpPr/>
          <p:nvPr userDrawn="1"/>
        </p:nvSpPr>
        <p:spPr>
          <a:xfrm>
            <a:off x="11239396" y="159657"/>
            <a:ext cx="813681" cy="653144"/>
          </a:xfrm>
          <a:prstGeom prst="hexagon">
            <a:avLst/>
          </a:prstGeom>
          <a:solidFill>
            <a:schemeClr val="bg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B2FF8373-DAD5-43F1-B3F1-44284D106E7E}"/>
              </a:ext>
            </a:extLst>
          </p:cNvPr>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56738" b="13486"/>
          <a:stretch/>
        </p:blipFill>
        <p:spPr>
          <a:xfrm>
            <a:off x="11417289" y="341087"/>
            <a:ext cx="457893" cy="290284"/>
          </a:xfrm>
          <a:prstGeom prst="rect">
            <a:avLst/>
          </a:prstGeom>
          <a:solidFill>
            <a:schemeClr val="bg1">
              <a:lumMod val="75000"/>
            </a:schemeClr>
          </a:solidFill>
          <a:ln>
            <a:solidFill>
              <a:schemeClr val="bg1">
                <a:lumMod val="75000"/>
              </a:schemeClr>
            </a:solidFill>
          </a:ln>
        </p:spPr>
      </p:pic>
      <p:sp>
        <p:nvSpPr>
          <p:cNvPr id="5" name="Content Placeholder 4">
            <a:extLst>
              <a:ext uri="{FF2B5EF4-FFF2-40B4-BE49-F238E27FC236}">
                <a16:creationId xmlns:a16="http://schemas.microsoft.com/office/drawing/2014/main" id="{9CC69989-6F81-4BBB-AE34-C2D3F5AF8857}"/>
              </a:ext>
            </a:extLst>
          </p:cNvPr>
          <p:cNvSpPr>
            <a:spLocks noGrp="1"/>
          </p:cNvSpPr>
          <p:nvPr>
            <p:ph sz="quarter" idx="10" hasCustomPrompt="1"/>
          </p:nvPr>
        </p:nvSpPr>
        <p:spPr>
          <a:xfrm>
            <a:off x="1684882" y="2227557"/>
            <a:ext cx="9236075" cy="2402885"/>
          </a:xfrm>
          <a:prstGeom prst="rect">
            <a:avLst/>
          </a:prstGeom>
        </p:spPr>
        <p:txBody>
          <a:bodyPr/>
          <a:lstStyle>
            <a:lvl1pPr marL="0" indent="0" algn="ctr">
              <a:buNone/>
              <a:defRPr sz="5400"/>
            </a:lvl1pPr>
          </a:lstStyle>
          <a:p>
            <a:pPr lvl="0"/>
            <a:r>
              <a:rPr lang="en-GB" dirty="0"/>
              <a:t>SECTION HEADER</a:t>
            </a:r>
          </a:p>
        </p:txBody>
      </p:sp>
    </p:spTree>
    <p:extLst>
      <p:ext uri="{BB962C8B-B14F-4D97-AF65-F5344CB8AC3E}">
        <p14:creationId xmlns:p14="http://schemas.microsoft.com/office/powerpoint/2010/main" val="3653256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0C2FFB-4330-4B58-BAC0-26E0FF0CF68A}"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03/07/2020</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6F99B9-B633-41E1-B2FC-88EF79A8F4DF}"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009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E4D0B2-CB52-4E36-9C52-F3C646415746}" type="datetimeFigureOut">
              <a:rPr lang="en-GB" smtClean="0"/>
              <a:t>03/07/2020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5C915-F183-4ABC-983A-BE78641662D2}" type="slidenum">
              <a:rPr lang="en-GB" smtClean="0"/>
              <a:t>‹#›</a:t>
            </a:fld>
            <a:endParaRPr lang="en-GB"/>
          </a:p>
        </p:txBody>
      </p:sp>
    </p:spTree>
    <p:extLst>
      <p:ext uri="{BB962C8B-B14F-4D97-AF65-F5344CB8AC3E}">
        <p14:creationId xmlns:p14="http://schemas.microsoft.com/office/powerpoint/2010/main" val="1495433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1BF1EFC-BF44-4A2F-96B1-4BB38FA1DFDE}"/>
              </a:ext>
            </a:extLst>
          </p:cNvPr>
          <p:cNvSpPr/>
          <p:nvPr userDrawn="1"/>
        </p:nvSpPr>
        <p:spPr>
          <a:xfrm>
            <a:off x="7105650" y="159657"/>
            <a:ext cx="4769532" cy="653144"/>
          </a:xfrm>
          <a:prstGeom prst="rect">
            <a:avLst/>
          </a:prstGeom>
          <a:solidFill>
            <a:srgbClr val="4EA9AE"/>
          </a:solidFill>
          <a:ln>
            <a:solidFill>
              <a:srgbClr val="4EA9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40ED861-C948-45AF-BD4A-FF4D4A278756}"/>
              </a:ext>
            </a:extLst>
          </p:cNvPr>
          <p:cNvSpPr/>
          <p:nvPr userDrawn="1"/>
        </p:nvSpPr>
        <p:spPr>
          <a:xfrm>
            <a:off x="0" y="0"/>
            <a:ext cx="508000" cy="6858000"/>
          </a:xfrm>
          <a:prstGeom prst="rect">
            <a:avLst/>
          </a:prstGeom>
          <a:solidFill>
            <a:srgbClr val="4EA9AE"/>
          </a:solidFill>
          <a:ln>
            <a:solidFill>
              <a:srgbClr val="4EA9AE"/>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A hub for technical excellence, with uncompromising aspirations for all.</a:t>
            </a:r>
          </a:p>
        </p:txBody>
      </p:sp>
      <p:sp>
        <p:nvSpPr>
          <p:cNvPr id="9" name="Hexagon 8">
            <a:extLst>
              <a:ext uri="{FF2B5EF4-FFF2-40B4-BE49-F238E27FC236}">
                <a16:creationId xmlns:a16="http://schemas.microsoft.com/office/drawing/2014/main" id="{184AB0CB-38F7-4893-A730-BE1D63C3807C}"/>
              </a:ext>
            </a:extLst>
          </p:cNvPr>
          <p:cNvSpPr/>
          <p:nvPr userDrawn="1"/>
        </p:nvSpPr>
        <p:spPr>
          <a:xfrm>
            <a:off x="11239396" y="159657"/>
            <a:ext cx="813681" cy="653144"/>
          </a:xfrm>
          <a:prstGeom prst="hexagon">
            <a:avLst/>
          </a:prstGeom>
          <a:solidFill>
            <a:schemeClr val="bg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F1303F5-0BF6-482F-B3D0-78AD61D00855}"/>
              </a:ext>
            </a:extLst>
          </p:cNvPr>
          <p:cNvSpPr txBox="1"/>
          <p:nvPr userDrawn="1"/>
        </p:nvSpPr>
        <p:spPr>
          <a:xfrm>
            <a:off x="508000" y="0"/>
            <a:ext cx="1030514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1"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UNITE - INNOVATE - PERSEVERE</a:t>
            </a:r>
          </a:p>
        </p:txBody>
      </p:sp>
      <p:pic>
        <p:nvPicPr>
          <p:cNvPr id="11" name="Picture 10">
            <a:extLst>
              <a:ext uri="{FF2B5EF4-FFF2-40B4-BE49-F238E27FC236}">
                <a16:creationId xmlns:a16="http://schemas.microsoft.com/office/drawing/2014/main" id="{2399F99E-5C84-4B8F-88FA-E2E85E5F78DF}"/>
              </a:ext>
            </a:extLst>
          </p:cNvPr>
          <p:cNvPicPr>
            <a:picLocks noChangeAspect="1"/>
          </p:cNvPicPr>
          <p:nvPr userDrawn="1"/>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r="56738" b="13486"/>
          <a:stretch/>
        </p:blipFill>
        <p:spPr>
          <a:xfrm>
            <a:off x="11417289" y="341087"/>
            <a:ext cx="457893" cy="290284"/>
          </a:xfrm>
          <a:prstGeom prst="rect">
            <a:avLst/>
          </a:prstGeom>
          <a:solidFill>
            <a:schemeClr val="bg1">
              <a:lumMod val="75000"/>
            </a:schemeClr>
          </a:solidFill>
          <a:ln>
            <a:solidFill>
              <a:schemeClr val="bg1">
                <a:lumMod val="75000"/>
              </a:schemeClr>
            </a:solidFill>
          </a:ln>
        </p:spPr>
      </p:pic>
    </p:spTree>
    <p:extLst>
      <p:ext uri="{BB962C8B-B14F-4D97-AF65-F5344CB8AC3E}">
        <p14:creationId xmlns:p14="http://schemas.microsoft.com/office/powerpoint/2010/main" val="23721157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corbytechnicalschool.org/page/?title=NEW+INTAKE+2020&amp;pid=393" TargetMode="External"/><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issuu.com/bloomsburypublishing/docs/thebookofhopes_interactivepdf/376"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hyperlink" Target="https://forms.office.com/Pages/ResponsePage.aspx?id=aTV__O7lDE2EyoO4Qal3IH8wzz-xb75KrcJiPDV25JBUN01UTzU1M084QVVQSVk0MDBKNzE5S1QyMi4u" TargetMode="Externa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hyperlink" Target="https://forms.office.com/Pages/ResponsePage.aspx?id=aTV__O7lDE2EyoO4Qal3IK6a8llEaNFEl8l7wrfA0utUQzVWMDlJTlk2OFA2SlRROVJOOFpUUDFPUi4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l="-10000" r="-10000"/>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6140768" y="812800"/>
            <a:ext cx="6051232" cy="2395242"/>
          </a:xfrm>
        </p:spPr>
        <p:txBody>
          <a:bodyPr/>
          <a:lstStyle/>
          <a:p>
            <a:r>
              <a:rPr lang="en-GB" dirty="0" smtClean="0"/>
              <a:t>              to Corby Technical School Virtual Transition Week</a:t>
            </a:r>
            <a:endParaRPr lang="en-GB" dirty="0"/>
          </a:p>
        </p:txBody>
      </p:sp>
      <p:sp>
        <p:nvSpPr>
          <p:cNvPr id="3" name="TextBox 2"/>
          <p:cNvSpPr txBox="1"/>
          <p:nvPr/>
        </p:nvSpPr>
        <p:spPr>
          <a:xfrm flipH="1">
            <a:off x="522514" y="4267199"/>
            <a:ext cx="4760686" cy="2308324"/>
          </a:xfrm>
          <a:prstGeom prst="rect">
            <a:avLst/>
          </a:prstGeom>
          <a:solidFill>
            <a:schemeClr val="bg1"/>
          </a:solidFill>
          <a:ln w="44450">
            <a:solidFill>
              <a:srgbClr val="FF6600"/>
            </a:solidFill>
          </a:ln>
        </p:spPr>
        <p:txBody>
          <a:bodyPr wrap="square" rtlCol="0">
            <a:spAutoFit/>
          </a:bodyPr>
          <a:lstStyle/>
          <a:p>
            <a:pPr algn="ctr"/>
            <a:r>
              <a:rPr lang="en-GB" sz="2400" dirty="0" smtClean="0"/>
              <a:t>You will find activities in this PowerPoint for you to complete at home on each day of the week. This will help you to prepare for life at Corby Technical School, and will help us to get to know you.</a:t>
            </a:r>
            <a:endParaRPr lang="en-GB" sz="2400" dirty="0"/>
          </a:p>
        </p:txBody>
      </p:sp>
      <p:sp>
        <p:nvSpPr>
          <p:cNvPr id="4" name="Rectangle 3"/>
          <p:cNvSpPr/>
          <p:nvPr/>
        </p:nvSpPr>
        <p:spPr>
          <a:xfrm>
            <a:off x="6140768" y="703107"/>
            <a:ext cx="2875275" cy="923330"/>
          </a:xfrm>
          <a:prstGeom prst="rect">
            <a:avLst/>
          </a:prstGeom>
          <a:noFill/>
        </p:spPr>
        <p:txBody>
          <a:bodyPr wrap="none" lIns="91440" tIns="45720" rIns="91440" bIns="45720">
            <a:spAutoFit/>
          </a:bodyPr>
          <a:lstStyle/>
          <a:p>
            <a:pPr algn="ctr"/>
            <a:r>
              <a:rPr lang="en-US" sz="5400" b="1" cap="none" spc="0" dirty="0" smtClean="0">
                <a:ln w="22225">
                  <a:solidFill>
                    <a:srgbClr val="FF6600"/>
                  </a:solidFill>
                  <a:prstDash val="solid"/>
                </a:ln>
                <a:solidFill>
                  <a:schemeClr val="accent2">
                    <a:lumMod val="40000"/>
                    <a:lumOff val="60000"/>
                  </a:schemeClr>
                </a:solidFill>
                <a:effectLst/>
              </a:rPr>
              <a:t>Welcome</a:t>
            </a:r>
            <a:endParaRPr lang="en-US" sz="5400" b="1" cap="none" spc="0" dirty="0">
              <a:ln w="22225">
                <a:solidFill>
                  <a:srgbClr val="FF6600"/>
                </a:solidFill>
                <a:prstDash val="solid"/>
              </a:ln>
              <a:solidFill>
                <a:schemeClr val="accent2">
                  <a:lumMod val="40000"/>
                  <a:lumOff val="60000"/>
                </a:schemeClr>
              </a:solidFill>
              <a:effectLst/>
            </a:endParaRPr>
          </a:p>
        </p:txBody>
      </p:sp>
      <p:sp>
        <p:nvSpPr>
          <p:cNvPr id="7" name="TextBox 6"/>
          <p:cNvSpPr txBox="1"/>
          <p:nvPr/>
        </p:nvSpPr>
        <p:spPr>
          <a:xfrm flipH="1">
            <a:off x="7315200" y="5896374"/>
            <a:ext cx="4760686" cy="830997"/>
          </a:xfrm>
          <a:prstGeom prst="rect">
            <a:avLst/>
          </a:prstGeom>
          <a:solidFill>
            <a:schemeClr val="bg1"/>
          </a:solidFill>
          <a:ln w="44450">
            <a:solidFill>
              <a:srgbClr val="FF6600"/>
            </a:solidFill>
          </a:ln>
        </p:spPr>
        <p:txBody>
          <a:bodyPr wrap="square" rtlCol="0">
            <a:spAutoFit/>
          </a:bodyPr>
          <a:lstStyle/>
          <a:p>
            <a:pPr algn="ctr"/>
            <a:r>
              <a:rPr lang="en-GB" sz="2400" dirty="0" smtClean="0"/>
              <a:t>Please see FAQs about transition at the end of this presentation</a:t>
            </a:r>
            <a:endParaRPr lang="en-GB" sz="2400" dirty="0"/>
          </a:p>
        </p:txBody>
      </p:sp>
    </p:spTree>
    <p:extLst>
      <p:ext uri="{BB962C8B-B14F-4D97-AF65-F5344CB8AC3E}">
        <p14:creationId xmlns:p14="http://schemas.microsoft.com/office/powerpoint/2010/main" val="11062128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57719"/>
          <a:stretch/>
        </p:blipFill>
        <p:spPr>
          <a:xfrm>
            <a:off x="7972034" y="318028"/>
            <a:ext cx="2574687" cy="361678"/>
          </a:xfrm>
          <a:prstGeom prst="rect">
            <a:avLst/>
          </a:prstGeom>
        </p:spPr>
      </p:pic>
      <p:sp>
        <p:nvSpPr>
          <p:cNvPr id="9" name="Rectangle 8"/>
          <p:cNvSpPr/>
          <p:nvPr/>
        </p:nvSpPr>
        <p:spPr>
          <a:xfrm>
            <a:off x="2408073" y="1018991"/>
            <a:ext cx="6028696" cy="1384995"/>
          </a:xfrm>
          <a:prstGeom prst="rect">
            <a:avLst/>
          </a:prstGeom>
        </p:spPr>
        <p:txBody>
          <a:bodyPr wrap="square">
            <a:spAutoFit/>
          </a:bodyPr>
          <a:lstStyle/>
          <a:p>
            <a:pPr algn="ctr"/>
            <a:r>
              <a:rPr lang="en-GB" sz="1200" b="1" dirty="0" smtClean="0">
                <a:latin typeface="Century Gothic" panose="020B0502020202020204" pitchFamily="34" charset="0"/>
              </a:rPr>
              <a:t>Expectations </a:t>
            </a:r>
            <a:r>
              <a:rPr lang="en-GB" sz="1200" b="1" dirty="0">
                <a:latin typeface="Century Gothic" panose="020B0502020202020204" pitchFamily="34" charset="0"/>
              </a:rPr>
              <a:t>apply to the way we choose to conduct ourselves, the way that we behave towards other people, and the way that we behave in our lessons.</a:t>
            </a:r>
          </a:p>
          <a:p>
            <a:pPr algn="ctr"/>
            <a:r>
              <a:rPr lang="en-GB" sz="1200" b="1" dirty="0">
                <a:latin typeface="Century Gothic" panose="020B0502020202020204" pitchFamily="34" charset="0"/>
              </a:rPr>
              <a:t>They are expectations, because we are expected to behave in this way; it is not a choice.</a:t>
            </a:r>
          </a:p>
          <a:p>
            <a:pPr algn="ctr"/>
            <a:r>
              <a:rPr lang="en-GB" sz="1200" b="1" dirty="0">
                <a:latin typeface="Century Gothic" panose="020B0502020202020204" pitchFamily="34" charset="0"/>
              </a:rPr>
              <a:t>The expectation that we have is that we all behave in a way that means that we are calm, collected and respectful towards one another, and that we arrive for our lessons </a:t>
            </a:r>
            <a:r>
              <a:rPr lang="en-GB" sz="1200" b="1" dirty="0" smtClean="0">
                <a:latin typeface="Century Gothic" panose="020B0502020202020204" pitchFamily="34" charset="0"/>
              </a:rPr>
              <a:t>punctually and well </a:t>
            </a:r>
            <a:r>
              <a:rPr lang="en-GB" sz="1200" b="1" dirty="0">
                <a:latin typeface="Century Gothic" panose="020B0502020202020204" pitchFamily="34" charset="0"/>
              </a:rPr>
              <a:t>prepared.</a:t>
            </a:r>
          </a:p>
        </p:txBody>
      </p:sp>
      <p:sp>
        <p:nvSpPr>
          <p:cNvPr id="11" name="TextBox 10"/>
          <p:cNvSpPr txBox="1"/>
          <p:nvPr/>
        </p:nvSpPr>
        <p:spPr>
          <a:xfrm rot="341312">
            <a:off x="2196445" y="3848872"/>
            <a:ext cx="1345223" cy="348044"/>
          </a:xfrm>
          <a:prstGeom prst="rect">
            <a:avLst/>
          </a:prstGeom>
          <a:noFill/>
          <a:ln>
            <a:solidFill>
              <a:srgbClr val="682D85"/>
            </a:solidFill>
          </a:ln>
        </p:spPr>
        <p:txBody>
          <a:bodyPr wrap="square" rtlCol="0">
            <a:spAutoFit/>
          </a:bodyPr>
          <a:lstStyle/>
          <a:p>
            <a:pPr algn="ctr"/>
            <a:r>
              <a:rPr lang="en-GB" sz="831" dirty="0">
                <a:latin typeface="Century Gothic" panose="020B0502020202020204" pitchFamily="34" charset="0"/>
              </a:rPr>
              <a:t>Arriving at school on time</a:t>
            </a:r>
          </a:p>
        </p:txBody>
      </p:sp>
      <p:sp>
        <p:nvSpPr>
          <p:cNvPr id="12" name="TextBox 11"/>
          <p:cNvSpPr txBox="1"/>
          <p:nvPr/>
        </p:nvSpPr>
        <p:spPr>
          <a:xfrm rot="21417030">
            <a:off x="1280856" y="2828496"/>
            <a:ext cx="1495603" cy="348044"/>
          </a:xfrm>
          <a:prstGeom prst="rect">
            <a:avLst/>
          </a:prstGeom>
          <a:noFill/>
          <a:ln>
            <a:solidFill>
              <a:srgbClr val="682D85"/>
            </a:solidFill>
          </a:ln>
        </p:spPr>
        <p:txBody>
          <a:bodyPr wrap="square" rtlCol="0">
            <a:spAutoFit/>
          </a:bodyPr>
          <a:lstStyle/>
          <a:p>
            <a:pPr algn="ctr"/>
            <a:r>
              <a:rPr lang="en-GB" sz="831" dirty="0">
                <a:latin typeface="Century Gothic" panose="020B0502020202020204" pitchFamily="34" charset="0"/>
              </a:rPr>
              <a:t>Having your shirt tucked in neatly</a:t>
            </a:r>
          </a:p>
        </p:txBody>
      </p:sp>
      <p:sp>
        <p:nvSpPr>
          <p:cNvPr id="14" name="TextBox 13"/>
          <p:cNvSpPr txBox="1"/>
          <p:nvPr/>
        </p:nvSpPr>
        <p:spPr>
          <a:xfrm rot="341312">
            <a:off x="3703679" y="3386291"/>
            <a:ext cx="1345223" cy="348044"/>
          </a:xfrm>
          <a:prstGeom prst="rect">
            <a:avLst/>
          </a:prstGeom>
          <a:noFill/>
          <a:ln>
            <a:solidFill>
              <a:srgbClr val="682D85"/>
            </a:solidFill>
          </a:ln>
        </p:spPr>
        <p:txBody>
          <a:bodyPr wrap="square" rtlCol="0">
            <a:spAutoFit/>
          </a:bodyPr>
          <a:lstStyle/>
          <a:p>
            <a:pPr algn="ctr"/>
            <a:r>
              <a:rPr lang="en-GB" sz="831" dirty="0">
                <a:latin typeface="Century Gothic" panose="020B0502020202020204" pitchFamily="34" charset="0"/>
              </a:rPr>
              <a:t>Saying good morning to people as you pass</a:t>
            </a:r>
          </a:p>
        </p:txBody>
      </p:sp>
      <p:sp>
        <p:nvSpPr>
          <p:cNvPr id="15" name="TextBox 14"/>
          <p:cNvSpPr txBox="1"/>
          <p:nvPr/>
        </p:nvSpPr>
        <p:spPr>
          <a:xfrm rot="21417030">
            <a:off x="4001076" y="4174505"/>
            <a:ext cx="1345223" cy="348044"/>
          </a:xfrm>
          <a:prstGeom prst="rect">
            <a:avLst/>
          </a:prstGeom>
          <a:noFill/>
          <a:ln>
            <a:solidFill>
              <a:srgbClr val="682D85"/>
            </a:solidFill>
          </a:ln>
        </p:spPr>
        <p:txBody>
          <a:bodyPr wrap="square" rtlCol="0">
            <a:spAutoFit/>
          </a:bodyPr>
          <a:lstStyle/>
          <a:p>
            <a:pPr algn="ctr"/>
            <a:r>
              <a:rPr lang="en-GB" sz="831" dirty="0">
                <a:latin typeface="Century Gothic" panose="020B0502020202020204" pitchFamily="34" charset="0"/>
              </a:rPr>
              <a:t>Having the right equipment</a:t>
            </a:r>
          </a:p>
        </p:txBody>
      </p:sp>
      <p:sp>
        <p:nvSpPr>
          <p:cNvPr id="16" name="TextBox 15"/>
          <p:cNvSpPr txBox="1"/>
          <p:nvPr/>
        </p:nvSpPr>
        <p:spPr>
          <a:xfrm rot="341312">
            <a:off x="903633" y="4455153"/>
            <a:ext cx="1345223" cy="348044"/>
          </a:xfrm>
          <a:prstGeom prst="rect">
            <a:avLst/>
          </a:prstGeom>
          <a:noFill/>
          <a:ln>
            <a:solidFill>
              <a:srgbClr val="682D85"/>
            </a:solidFill>
          </a:ln>
        </p:spPr>
        <p:txBody>
          <a:bodyPr wrap="square" rtlCol="0">
            <a:spAutoFit/>
          </a:bodyPr>
          <a:lstStyle/>
          <a:p>
            <a:pPr algn="ctr"/>
            <a:r>
              <a:rPr lang="en-GB" sz="831" dirty="0">
                <a:latin typeface="Century Gothic" panose="020B0502020202020204" pitchFamily="34" charset="0"/>
              </a:rPr>
              <a:t>Turning up on time to lessons</a:t>
            </a:r>
          </a:p>
        </p:txBody>
      </p:sp>
      <p:sp>
        <p:nvSpPr>
          <p:cNvPr id="17" name="TextBox 16"/>
          <p:cNvSpPr txBox="1"/>
          <p:nvPr/>
        </p:nvSpPr>
        <p:spPr>
          <a:xfrm rot="21417030">
            <a:off x="3019361" y="4846769"/>
            <a:ext cx="1345223" cy="475900"/>
          </a:xfrm>
          <a:prstGeom prst="rect">
            <a:avLst/>
          </a:prstGeom>
          <a:noFill/>
          <a:ln>
            <a:solidFill>
              <a:srgbClr val="682D85"/>
            </a:solidFill>
          </a:ln>
        </p:spPr>
        <p:txBody>
          <a:bodyPr wrap="square" rtlCol="0">
            <a:spAutoFit/>
          </a:bodyPr>
          <a:lstStyle/>
          <a:p>
            <a:pPr algn="ctr"/>
            <a:r>
              <a:rPr lang="en-GB" sz="831" dirty="0">
                <a:latin typeface="Century Gothic" panose="020B0502020202020204" pitchFamily="34" charset="0"/>
              </a:rPr>
              <a:t>Staying calm if something goes wrong</a:t>
            </a:r>
          </a:p>
        </p:txBody>
      </p:sp>
      <p:sp>
        <p:nvSpPr>
          <p:cNvPr id="18" name="TextBox 17"/>
          <p:cNvSpPr txBox="1"/>
          <p:nvPr/>
        </p:nvSpPr>
        <p:spPr>
          <a:xfrm rot="341312">
            <a:off x="3747196" y="5608896"/>
            <a:ext cx="1345223" cy="475900"/>
          </a:xfrm>
          <a:prstGeom prst="rect">
            <a:avLst/>
          </a:prstGeom>
          <a:noFill/>
          <a:ln>
            <a:solidFill>
              <a:srgbClr val="682D85"/>
            </a:solidFill>
          </a:ln>
        </p:spPr>
        <p:txBody>
          <a:bodyPr wrap="square" rtlCol="0">
            <a:spAutoFit/>
          </a:bodyPr>
          <a:lstStyle/>
          <a:p>
            <a:pPr algn="ctr"/>
            <a:r>
              <a:rPr lang="en-GB" sz="831" dirty="0">
                <a:latin typeface="Century Gothic" panose="020B0502020202020204" pitchFamily="34" charset="0"/>
              </a:rPr>
              <a:t>Apologising if you have done something hurtful</a:t>
            </a:r>
          </a:p>
        </p:txBody>
      </p:sp>
      <p:sp>
        <p:nvSpPr>
          <p:cNvPr id="19" name="TextBox 18"/>
          <p:cNvSpPr txBox="1"/>
          <p:nvPr/>
        </p:nvSpPr>
        <p:spPr>
          <a:xfrm rot="20720958">
            <a:off x="1911252" y="6065243"/>
            <a:ext cx="1345223" cy="348044"/>
          </a:xfrm>
          <a:prstGeom prst="rect">
            <a:avLst/>
          </a:prstGeom>
          <a:noFill/>
          <a:ln>
            <a:solidFill>
              <a:srgbClr val="682D85"/>
            </a:solidFill>
          </a:ln>
        </p:spPr>
        <p:txBody>
          <a:bodyPr wrap="square" rtlCol="0">
            <a:spAutoFit/>
          </a:bodyPr>
          <a:lstStyle/>
          <a:p>
            <a:pPr algn="ctr"/>
            <a:r>
              <a:rPr lang="en-GB" sz="831" dirty="0">
                <a:latin typeface="Century Gothic" panose="020B0502020202020204" pitchFamily="34" charset="0"/>
              </a:rPr>
              <a:t>Remembering your homework </a:t>
            </a:r>
          </a:p>
        </p:txBody>
      </p:sp>
      <p:sp>
        <p:nvSpPr>
          <p:cNvPr id="20" name="TextBox 19"/>
          <p:cNvSpPr txBox="1"/>
          <p:nvPr/>
        </p:nvSpPr>
        <p:spPr>
          <a:xfrm rot="341312">
            <a:off x="8823061" y="3609036"/>
            <a:ext cx="1345223" cy="348044"/>
          </a:xfrm>
          <a:prstGeom prst="rect">
            <a:avLst/>
          </a:prstGeom>
          <a:noFill/>
          <a:ln>
            <a:solidFill>
              <a:srgbClr val="682D85"/>
            </a:solidFill>
          </a:ln>
        </p:spPr>
        <p:txBody>
          <a:bodyPr wrap="square" rtlCol="0">
            <a:spAutoFit/>
          </a:bodyPr>
          <a:lstStyle/>
          <a:p>
            <a:pPr algn="ctr"/>
            <a:r>
              <a:rPr lang="en-GB" sz="831" dirty="0" smtClean="0">
                <a:latin typeface="Century Gothic" panose="020B0502020202020204" pitchFamily="34" charset="0"/>
              </a:rPr>
              <a:t>Maintaining focus in your lessons</a:t>
            </a:r>
            <a:endParaRPr lang="en-GB" sz="831" dirty="0">
              <a:latin typeface="Century Gothic" panose="020B0502020202020204" pitchFamily="34" charset="0"/>
            </a:endParaRPr>
          </a:p>
        </p:txBody>
      </p:sp>
      <p:sp>
        <p:nvSpPr>
          <p:cNvPr id="21" name="TextBox 20"/>
          <p:cNvSpPr txBox="1"/>
          <p:nvPr/>
        </p:nvSpPr>
        <p:spPr>
          <a:xfrm rot="21417030">
            <a:off x="5430727" y="2908308"/>
            <a:ext cx="1345223" cy="348044"/>
          </a:xfrm>
          <a:prstGeom prst="rect">
            <a:avLst/>
          </a:prstGeom>
          <a:noFill/>
          <a:ln>
            <a:solidFill>
              <a:srgbClr val="682D85"/>
            </a:solidFill>
          </a:ln>
        </p:spPr>
        <p:txBody>
          <a:bodyPr wrap="square" rtlCol="0">
            <a:spAutoFit/>
          </a:bodyPr>
          <a:lstStyle/>
          <a:p>
            <a:pPr algn="ctr"/>
            <a:r>
              <a:rPr lang="en-GB" sz="831" dirty="0">
                <a:latin typeface="Century Gothic" panose="020B0502020202020204" pitchFamily="34" charset="0"/>
              </a:rPr>
              <a:t>Contributing to lessons when asked </a:t>
            </a:r>
          </a:p>
        </p:txBody>
      </p:sp>
      <p:sp>
        <p:nvSpPr>
          <p:cNvPr id="22" name="TextBox 21"/>
          <p:cNvSpPr txBox="1"/>
          <p:nvPr/>
        </p:nvSpPr>
        <p:spPr>
          <a:xfrm rot="20744477">
            <a:off x="5583143" y="3705496"/>
            <a:ext cx="1345223" cy="220188"/>
          </a:xfrm>
          <a:prstGeom prst="rect">
            <a:avLst/>
          </a:prstGeom>
          <a:noFill/>
          <a:ln>
            <a:solidFill>
              <a:srgbClr val="682D85"/>
            </a:solidFill>
          </a:ln>
        </p:spPr>
        <p:txBody>
          <a:bodyPr wrap="square" rtlCol="0">
            <a:spAutoFit/>
          </a:bodyPr>
          <a:lstStyle/>
          <a:p>
            <a:pPr algn="ctr"/>
            <a:r>
              <a:rPr lang="en-GB" sz="831" dirty="0">
                <a:latin typeface="Century Gothic" panose="020B0502020202020204" pitchFamily="34" charset="0"/>
              </a:rPr>
              <a:t>Supporting others </a:t>
            </a:r>
          </a:p>
        </p:txBody>
      </p:sp>
      <p:sp>
        <p:nvSpPr>
          <p:cNvPr id="23" name="TextBox 22"/>
          <p:cNvSpPr txBox="1"/>
          <p:nvPr/>
        </p:nvSpPr>
        <p:spPr>
          <a:xfrm rot="21417030">
            <a:off x="3462334" y="2655788"/>
            <a:ext cx="1345223" cy="475900"/>
          </a:xfrm>
          <a:prstGeom prst="rect">
            <a:avLst/>
          </a:prstGeom>
          <a:noFill/>
          <a:ln>
            <a:solidFill>
              <a:srgbClr val="682D85"/>
            </a:solidFill>
          </a:ln>
        </p:spPr>
        <p:txBody>
          <a:bodyPr wrap="square" rtlCol="0">
            <a:spAutoFit/>
          </a:bodyPr>
          <a:lstStyle/>
          <a:p>
            <a:pPr algn="ctr"/>
            <a:r>
              <a:rPr lang="en-GB" sz="831" dirty="0" smtClean="0">
                <a:latin typeface="Century Gothic" panose="020B0502020202020204" pitchFamily="34" charset="0"/>
              </a:rPr>
              <a:t>Keeping good attendance </a:t>
            </a:r>
            <a:r>
              <a:rPr lang="en-GB" sz="831" dirty="0">
                <a:latin typeface="Century Gothic" panose="020B0502020202020204" pitchFamily="34" charset="0"/>
              </a:rPr>
              <a:t>over the whole year</a:t>
            </a:r>
          </a:p>
        </p:txBody>
      </p:sp>
      <p:sp>
        <p:nvSpPr>
          <p:cNvPr id="24" name="TextBox 23"/>
          <p:cNvSpPr txBox="1"/>
          <p:nvPr/>
        </p:nvSpPr>
        <p:spPr>
          <a:xfrm rot="341312">
            <a:off x="5917059" y="4534433"/>
            <a:ext cx="1345223" cy="348044"/>
          </a:xfrm>
          <a:prstGeom prst="rect">
            <a:avLst/>
          </a:prstGeom>
          <a:noFill/>
          <a:ln>
            <a:solidFill>
              <a:srgbClr val="682D85"/>
            </a:solidFill>
          </a:ln>
        </p:spPr>
        <p:txBody>
          <a:bodyPr wrap="square" rtlCol="0">
            <a:spAutoFit/>
          </a:bodyPr>
          <a:lstStyle/>
          <a:p>
            <a:pPr algn="ctr"/>
            <a:r>
              <a:rPr lang="en-GB" sz="831" dirty="0" smtClean="0">
                <a:latin typeface="Century Gothic" panose="020B0502020202020204" pitchFamily="34" charset="0"/>
              </a:rPr>
              <a:t>Challenging yourself to do new things</a:t>
            </a:r>
            <a:endParaRPr lang="en-GB" sz="831" dirty="0">
              <a:latin typeface="Century Gothic" panose="020B0502020202020204" pitchFamily="34" charset="0"/>
            </a:endParaRPr>
          </a:p>
        </p:txBody>
      </p:sp>
      <p:sp>
        <p:nvSpPr>
          <p:cNvPr id="25" name="TextBox 24"/>
          <p:cNvSpPr txBox="1"/>
          <p:nvPr/>
        </p:nvSpPr>
        <p:spPr>
          <a:xfrm rot="21417030">
            <a:off x="1284364" y="5355298"/>
            <a:ext cx="1345223" cy="475900"/>
          </a:xfrm>
          <a:prstGeom prst="rect">
            <a:avLst/>
          </a:prstGeom>
          <a:noFill/>
          <a:ln>
            <a:solidFill>
              <a:srgbClr val="682D85"/>
            </a:solidFill>
          </a:ln>
        </p:spPr>
        <p:txBody>
          <a:bodyPr wrap="square" rtlCol="0">
            <a:spAutoFit/>
          </a:bodyPr>
          <a:lstStyle/>
          <a:p>
            <a:pPr algn="ctr"/>
            <a:r>
              <a:rPr lang="en-GB" sz="831" dirty="0">
                <a:latin typeface="Century Gothic" panose="020B0502020202020204" pitchFamily="34" charset="0"/>
              </a:rPr>
              <a:t>Being respectful to other staff and students </a:t>
            </a:r>
          </a:p>
        </p:txBody>
      </p:sp>
      <p:sp>
        <p:nvSpPr>
          <p:cNvPr id="26" name="TextBox 25"/>
          <p:cNvSpPr txBox="1"/>
          <p:nvPr/>
        </p:nvSpPr>
        <p:spPr>
          <a:xfrm rot="341312">
            <a:off x="5450901" y="5219243"/>
            <a:ext cx="1345223" cy="475900"/>
          </a:xfrm>
          <a:prstGeom prst="rect">
            <a:avLst/>
          </a:prstGeom>
          <a:noFill/>
          <a:ln>
            <a:solidFill>
              <a:srgbClr val="682D85"/>
            </a:solidFill>
          </a:ln>
        </p:spPr>
        <p:txBody>
          <a:bodyPr wrap="square" rtlCol="0">
            <a:spAutoFit/>
          </a:bodyPr>
          <a:lstStyle/>
          <a:p>
            <a:pPr algn="ctr"/>
            <a:r>
              <a:rPr lang="en-GB" sz="831" dirty="0" smtClean="0">
                <a:latin typeface="Century Gothic" panose="020B0502020202020204" pitchFamily="34" charset="0"/>
              </a:rPr>
              <a:t>Being thoughtful about other people’s feelings</a:t>
            </a:r>
            <a:endParaRPr lang="en-GB" sz="831" dirty="0">
              <a:latin typeface="Century Gothic" panose="020B0502020202020204" pitchFamily="34" charset="0"/>
            </a:endParaRPr>
          </a:p>
        </p:txBody>
      </p:sp>
      <p:sp>
        <p:nvSpPr>
          <p:cNvPr id="27" name="TextBox 26"/>
          <p:cNvSpPr txBox="1"/>
          <p:nvPr/>
        </p:nvSpPr>
        <p:spPr>
          <a:xfrm rot="21417030">
            <a:off x="4223218" y="6358859"/>
            <a:ext cx="1345223" cy="348044"/>
          </a:xfrm>
          <a:prstGeom prst="rect">
            <a:avLst/>
          </a:prstGeom>
          <a:noFill/>
          <a:ln>
            <a:solidFill>
              <a:srgbClr val="682D85"/>
            </a:solidFill>
          </a:ln>
        </p:spPr>
        <p:txBody>
          <a:bodyPr wrap="square" rtlCol="0">
            <a:spAutoFit/>
          </a:bodyPr>
          <a:lstStyle/>
          <a:p>
            <a:pPr algn="ctr"/>
            <a:r>
              <a:rPr lang="en-GB" sz="831" dirty="0">
                <a:latin typeface="Century Gothic" panose="020B0502020202020204" pitchFamily="34" charset="0"/>
              </a:rPr>
              <a:t>Giving someone a compliment</a:t>
            </a:r>
          </a:p>
        </p:txBody>
      </p:sp>
      <p:sp>
        <p:nvSpPr>
          <p:cNvPr id="28" name="TextBox 27"/>
          <p:cNvSpPr txBox="1"/>
          <p:nvPr/>
        </p:nvSpPr>
        <p:spPr>
          <a:xfrm rot="21018323">
            <a:off x="10234126" y="3021311"/>
            <a:ext cx="1345223" cy="348044"/>
          </a:xfrm>
          <a:prstGeom prst="rect">
            <a:avLst/>
          </a:prstGeom>
          <a:noFill/>
          <a:ln>
            <a:solidFill>
              <a:srgbClr val="682D85"/>
            </a:solidFill>
          </a:ln>
        </p:spPr>
        <p:txBody>
          <a:bodyPr wrap="square" rtlCol="0">
            <a:spAutoFit/>
          </a:bodyPr>
          <a:lstStyle/>
          <a:p>
            <a:pPr algn="ctr"/>
            <a:r>
              <a:rPr lang="en-GB" sz="831" dirty="0">
                <a:latin typeface="Century Gothic" panose="020B0502020202020204" pitchFamily="34" charset="0"/>
              </a:rPr>
              <a:t>Being respectful of other peoples beliefs</a:t>
            </a:r>
          </a:p>
        </p:txBody>
      </p:sp>
      <p:sp>
        <p:nvSpPr>
          <p:cNvPr id="29" name="TextBox 28"/>
          <p:cNvSpPr txBox="1"/>
          <p:nvPr/>
        </p:nvSpPr>
        <p:spPr>
          <a:xfrm rot="21417030">
            <a:off x="7452194" y="2928659"/>
            <a:ext cx="1345223" cy="475900"/>
          </a:xfrm>
          <a:prstGeom prst="rect">
            <a:avLst/>
          </a:prstGeom>
          <a:noFill/>
          <a:ln>
            <a:solidFill>
              <a:srgbClr val="682D85"/>
            </a:solidFill>
          </a:ln>
        </p:spPr>
        <p:txBody>
          <a:bodyPr wrap="square" rtlCol="0">
            <a:spAutoFit/>
          </a:bodyPr>
          <a:lstStyle/>
          <a:p>
            <a:pPr algn="ctr"/>
            <a:r>
              <a:rPr lang="en-GB" sz="831" dirty="0" smtClean="0">
                <a:latin typeface="Century Gothic" panose="020B0502020202020204" pitchFamily="34" charset="0"/>
              </a:rPr>
              <a:t>Listening carefully when someone is speaking to you</a:t>
            </a:r>
            <a:endParaRPr lang="en-GB" sz="831" dirty="0">
              <a:latin typeface="Century Gothic" panose="020B0502020202020204" pitchFamily="34" charset="0"/>
            </a:endParaRPr>
          </a:p>
        </p:txBody>
      </p:sp>
      <p:sp>
        <p:nvSpPr>
          <p:cNvPr id="30" name="TextBox 29"/>
          <p:cNvSpPr txBox="1"/>
          <p:nvPr/>
        </p:nvSpPr>
        <p:spPr>
          <a:xfrm rot="341312">
            <a:off x="7242904" y="3822710"/>
            <a:ext cx="1345223" cy="348044"/>
          </a:xfrm>
          <a:prstGeom prst="rect">
            <a:avLst/>
          </a:prstGeom>
          <a:noFill/>
          <a:ln>
            <a:solidFill>
              <a:srgbClr val="682D85"/>
            </a:solidFill>
          </a:ln>
        </p:spPr>
        <p:txBody>
          <a:bodyPr wrap="square" rtlCol="0">
            <a:spAutoFit/>
          </a:bodyPr>
          <a:lstStyle/>
          <a:p>
            <a:pPr algn="ctr"/>
            <a:r>
              <a:rPr lang="en-GB" sz="831" dirty="0">
                <a:latin typeface="Century Gothic" panose="020B0502020202020204" pitchFamily="34" charset="0"/>
              </a:rPr>
              <a:t>Holding the door open for one another</a:t>
            </a:r>
          </a:p>
        </p:txBody>
      </p:sp>
      <p:sp>
        <p:nvSpPr>
          <p:cNvPr id="31" name="TextBox 30"/>
          <p:cNvSpPr txBox="1"/>
          <p:nvPr/>
        </p:nvSpPr>
        <p:spPr>
          <a:xfrm rot="403908">
            <a:off x="9773474" y="4315968"/>
            <a:ext cx="1345223" cy="475900"/>
          </a:xfrm>
          <a:prstGeom prst="rect">
            <a:avLst/>
          </a:prstGeom>
          <a:noFill/>
          <a:ln>
            <a:solidFill>
              <a:srgbClr val="682D85"/>
            </a:solidFill>
          </a:ln>
        </p:spPr>
        <p:txBody>
          <a:bodyPr wrap="square" rtlCol="0">
            <a:spAutoFit/>
          </a:bodyPr>
          <a:lstStyle/>
          <a:p>
            <a:pPr algn="ctr"/>
            <a:r>
              <a:rPr lang="en-GB" sz="831" dirty="0">
                <a:latin typeface="Century Gothic" panose="020B0502020202020204" pitchFamily="34" charset="0"/>
              </a:rPr>
              <a:t>Tidying up after yourself in </a:t>
            </a:r>
            <a:r>
              <a:rPr lang="en-GB" sz="831" dirty="0" smtClean="0">
                <a:latin typeface="Century Gothic" panose="020B0502020202020204" pitchFamily="34" charset="0"/>
              </a:rPr>
              <a:t>the restaurant</a:t>
            </a:r>
            <a:endParaRPr lang="en-GB" sz="831" dirty="0">
              <a:latin typeface="Century Gothic" panose="020B0502020202020204" pitchFamily="34" charset="0"/>
            </a:endParaRPr>
          </a:p>
        </p:txBody>
      </p:sp>
      <p:sp>
        <p:nvSpPr>
          <p:cNvPr id="32" name="TextBox 31"/>
          <p:cNvSpPr txBox="1"/>
          <p:nvPr/>
        </p:nvSpPr>
        <p:spPr>
          <a:xfrm rot="21143644">
            <a:off x="7888577" y="4391225"/>
            <a:ext cx="1345223" cy="475900"/>
          </a:xfrm>
          <a:prstGeom prst="rect">
            <a:avLst/>
          </a:prstGeom>
          <a:noFill/>
          <a:ln>
            <a:solidFill>
              <a:srgbClr val="682D85"/>
            </a:solidFill>
          </a:ln>
        </p:spPr>
        <p:txBody>
          <a:bodyPr wrap="square" rtlCol="0">
            <a:spAutoFit/>
          </a:bodyPr>
          <a:lstStyle/>
          <a:p>
            <a:pPr algn="ctr"/>
            <a:r>
              <a:rPr lang="en-GB" sz="831" dirty="0">
                <a:latin typeface="Century Gothic" panose="020B0502020202020204" pitchFamily="34" charset="0"/>
              </a:rPr>
              <a:t>Going above and beyond with your work</a:t>
            </a:r>
          </a:p>
        </p:txBody>
      </p:sp>
      <p:sp>
        <p:nvSpPr>
          <p:cNvPr id="33" name="TextBox 32"/>
          <p:cNvSpPr txBox="1"/>
          <p:nvPr/>
        </p:nvSpPr>
        <p:spPr>
          <a:xfrm rot="21417030">
            <a:off x="9092557" y="5184092"/>
            <a:ext cx="1345223" cy="348044"/>
          </a:xfrm>
          <a:prstGeom prst="rect">
            <a:avLst/>
          </a:prstGeom>
          <a:noFill/>
          <a:ln>
            <a:solidFill>
              <a:srgbClr val="682D85"/>
            </a:solidFill>
          </a:ln>
        </p:spPr>
        <p:txBody>
          <a:bodyPr wrap="square" rtlCol="0">
            <a:spAutoFit/>
          </a:bodyPr>
          <a:lstStyle/>
          <a:p>
            <a:pPr algn="ctr"/>
            <a:r>
              <a:rPr lang="en-GB" sz="831" dirty="0">
                <a:latin typeface="Century Gothic" panose="020B0502020202020204" pitchFamily="34" charset="0"/>
              </a:rPr>
              <a:t>Sitting with someone who is alone at lunch</a:t>
            </a:r>
          </a:p>
        </p:txBody>
      </p:sp>
      <p:sp>
        <p:nvSpPr>
          <p:cNvPr id="34" name="TextBox 33"/>
          <p:cNvSpPr txBox="1"/>
          <p:nvPr/>
        </p:nvSpPr>
        <p:spPr>
          <a:xfrm rot="341312">
            <a:off x="7478878" y="5250675"/>
            <a:ext cx="1345223" cy="475900"/>
          </a:xfrm>
          <a:prstGeom prst="rect">
            <a:avLst/>
          </a:prstGeom>
          <a:noFill/>
          <a:ln>
            <a:solidFill>
              <a:srgbClr val="682D85"/>
            </a:solidFill>
          </a:ln>
        </p:spPr>
        <p:txBody>
          <a:bodyPr wrap="square" rtlCol="0">
            <a:spAutoFit/>
          </a:bodyPr>
          <a:lstStyle/>
          <a:p>
            <a:pPr algn="ctr"/>
            <a:r>
              <a:rPr lang="en-GB" sz="831" dirty="0">
                <a:latin typeface="Century Gothic" panose="020B0502020202020204" pitchFamily="34" charset="0"/>
              </a:rPr>
              <a:t>Discussing issues with a teacher </a:t>
            </a:r>
            <a:r>
              <a:rPr lang="en-GB" sz="831" dirty="0" smtClean="0">
                <a:latin typeface="Century Gothic" panose="020B0502020202020204" pitchFamily="34" charset="0"/>
              </a:rPr>
              <a:t>when you need support</a:t>
            </a:r>
            <a:endParaRPr lang="en-GB" sz="831" dirty="0">
              <a:latin typeface="Century Gothic" panose="020B0502020202020204" pitchFamily="34" charset="0"/>
            </a:endParaRPr>
          </a:p>
        </p:txBody>
      </p:sp>
      <p:sp>
        <p:nvSpPr>
          <p:cNvPr id="35" name="TextBox 34"/>
          <p:cNvSpPr txBox="1"/>
          <p:nvPr/>
        </p:nvSpPr>
        <p:spPr>
          <a:xfrm rot="648576">
            <a:off x="9863741" y="5902180"/>
            <a:ext cx="1345223" cy="348044"/>
          </a:xfrm>
          <a:prstGeom prst="rect">
            <a:avLst/>
          </a:prstGeom>
          <a:noFill/>
          <a:ln>
            <a:solidFill>
              <a:srgbClr val="682D85"/>
            </a:solidFill>
          </a:ln>
        </p:spPr>
        <p:txBody>
          <a:bodyPr wrap="square" rtlCol="0">
            <a:spAutoFit/>
          </a:bodyPr>
          <a:lstStyle/>
          <a:p>
            <a:pPr algn="ctr"/>
            <a:r>
              <a:rPr lang="en-GB" sz="831" dirty="0">
                <a:latin typeface="Century Gothic" panose="020B0502020202020204" pitchFamily="34" charset="0"/>
              </a:rPr>
              <a:t>Asking for help when needed </a:t>
            </a:r>
          </a:p>
        </p:txBody>
      </p:sp>
      <p:sp>
        <p:nvSpPr>
          <p:cNvPr id="36" name="6-Point Star 35"/>
          <p:cNvSpPr/>
          <p:nvPr/>
        </p:nvSpPr>
        <p:spPr>
          <a:xfrm>
            <a:off x="651299" y="551657"/>
            <a:ext cx="1632857" cy="1879600"/>
          </a:xfrm>
          <a:prstGeom prst="star6">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Just for fun</a:t>
            </a:r>
            <a:endParaRPr lang="en-GB" sz="2000" b="1" dirty="0"/>
          </a:p>
        </p:txBody>
      </p:sp>
      <p:sp>
        <p:nvSpPr>
          <p:cNvPr id="37" name="TextBox 36"/>
          <p:cNvSpPr txBox="1"/>
          <p:nvPr/>
        </p:nvSpPr>
        <p:spPr>
          <a:xfrm rot="20732054">
            <a:off x="8353830" y="6007323"/>
            <a:ext cx="1345223" cy="475900"/>
          </a:xfrm>
          <a:prstGeom prst="rect">
            <a:avLst/>
          </a:prstGeom>
          <a:noFill/>
          <a:ln>
            <a:solidFill>
              <a:srgbClr val="682D85"/>
            </a:solidFill>
          </a:ln>
        </p:spPr>
        <p:txBody>
          <a:bodyPr wrap="square" rtlCol="0">
            <a:spAutoFit/>
          </a:bodyPr>
          <a:lstStyle/>
          <a:p>
            <a:pPr algn="ctr"/>
            <a:r>
              <a:rPr lang="en-GB" sz="831" dirty="0" smtClean="0">
                <a:latin typeface="Century Gothic" panose="020B0502020202020204" pitchFamily="34" charset="0"/>
              </a:rPr>
              <a:t>Smiling at others when moving through the school</a:t>
            </a:r>
            <a:endParaRPr lang="en-GB" sz="831" dirty="0">
              <a:latin typeface="Century Gothic" panose="020B0502020202020204" pitchFamily="34" charset="0"/>
            </a:endParaRPr>
          </a:p>
        </p:txBody>
      </p:sp>
      <p:sp>
        <p:nvSpPr>
          <p:cNvPr id="38" name="TextBox 37"/>
          <p:cNvSpPr txBox="1"/>
          <p:nvPr/>
        </p:nvSpPr>
        <p:spPr>
          <a:xfrm rot="20894956">
            <a:off x="6420271" y="5934327"/>
            <a:ext cx="1345223" cy="603755"/>
          </a:xfrm>
          <a:prstGeom prst="rect">
            <a:avLst/>
          </a:prstGeom>
          <a:noFill/>
          <a:ln>
            <a:solidFill>
              <a:srgbClr val="682D85"/>
            </a:solidFill>
          </a:ln>
        </p:spPr>
        <p:txBody>
          <a:bodyPr wrap="square" rtlCol="0">
            <a:spAutoFit/>
          </a:bodyPr>
          <a:lstStyle/>
          <a:p>
            <a:pPr algn="ctr"/>
            <a:r>
              <a:rPr lang="en-GB" sz="831" dirty="0" smtClean="0">
                <a:latin typeface="Century Gothic" panose="020B0502020202020204" pitchFamily="34" charset="0"/>
              </a:rPr>
              <a:t>Sticking with it and staying positive even when you are finding your work tough</a:t>
            </a:r>
            <a:endParaRPr lang="en-GB" sz="831" dirty="0">
              <a:latin typeface="Century Gothic" panose="020B0502020202020204" pitchFamily="34" charset="0"/>
            </a:endParaRPr>
          </a:p>
        </p:txBody>
      </p:sp>
      <p:sp>
        <p:nvSpPr>
          <p:cNvPr id="39" name="TextBox 38"/>
          <p:cNvSpPr txBox="1"/>
          <p:nvPr/>
        </p:nvSpPr>
        <p:spPr>
          <a:xfrm flipH="1">
            <a:off x="8602063" y="985982"/>
            <a:ext cx="3478614" cy="1477328"/>
          </a:xfrm>
          <a:prstGeom prst="rect">
            <a:avLst/>
          </a:prstGeom>
          <a:solidFill>
            <a:schemeClr val="bg1"/>
          </a:solidFill>
          <a:ln w="44450">
            <a:solidFill>
              <a:srgbClr val="FF6600"/>
            </a:solidFill>
          </a:ln>
        </p:spPr>
        <p:txBody>
          <a:bodyPr wrap="square" rtlCol="0">
            <a:spAutoFit/>
          </a:bodyPr>
          <a:lstStyle/>
          <a:p>
            <a:pPr algn="ctr"/>
            <a:r>
              <a:rPr lang="en-GB" dirty="0" smtClean="0"/>
              <a:t>Have a look at the list below and identify any of the expectations that might not come naturally to you. Set these as ‘new school year resolutions’ for when you join CTS</a:t>
            </a:r>
            <a:endParaRPr lang="en-GB" dirty="0"/>
          </a:p>
        </p:txBody>
      </p:sp>
    </p:spTree>
    <p:extLst>
      <p:ext uri="{BB962C8B-B14F-4D97-AF65-F5344CB8AC3E}">
        <p14:creationId xmlns:p14="http://schemas.microsoft.com/office/powerpoint/2010/main" val="7121103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b="1" i="1" dirty="0"/>
              <a:t>Wednesday</a:t>
            </a:r>
          </a:p>
        </p:txBody>
      </p:sp>
      <p:pic>
        <p:nvPicPr>
          <p:cNvPr id="5" name="Picture 4" descr="Handwritten Wednesday design - Vector download"/>
          <p:cNvPicPr>
            <a:picLocks noChangeAspect="1"/>
          </p:cNvPicPr>
          <p:nvPr/>
        </p:nvPicPr>
        <p:blipFill rotWithShape="1">
          <a:blip r:embed="rId2">
            <a:extLst>
              <a:ext uri="{28A0092B-C50C-407E-A947-70E740481C1C}">
                <a14:useLocalDpi xmlns:a14="http://schemas.microsoft.com/office/drawing/2010/main" val="0"/>
              </a:ext>
            </a:extLst>
          </a:blip>
          <a:srcRect b="10357"/>
          <a:stretch/>
        </p:blipFill>
        <p:spPr>
          <a:xfrm>
            <a:off x="1897063" y="1085850"/>
            <a:ext cx="8915400" cy="5330760"/>
          </a:xfrm>
          <a:prstGeom prst="rect">
            <a:avLst/>
          </a:prstGeom>
          <a:ln w="25400">
            <a:solidFill>
              <a:schemeClr val="tx1"/>
            </a:solidFill>
          </a:ln>
        </p:spPr>
      </p:pic>
    </p:spTree>
    <p:extLst>
      <p:ext uri="{BB962C8B-B14F-4D97-AF65-F5344CB8AC3E}">
        <p14:creationId xmlns:p14="http://schemas.microsoft.com/office/powerpoint/2010/main" val="16836847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7314" y="812800"/>
            <a:ext cx="11155184" cy="5744754"/>
          </a:xfrm>
          <a:prstGeom prst="rect">
            <a:avLst/>
          </a:prstGeom>
        </p:spPr>
      </p:pic>
      <p:sp>
        <p:nvSpPr>
          <p:cNvPr id="2" name="Text Placeholder 1"/>
          <p:cNvSpPr>
            <a:spLocks noGrp="1"/>
          </p:cNvSpPr>
          <p:nvPr>
            <p:ph type="body" sz="quarter" idx="10"/>
          </p:nvPr>
        </p:nvSpPr>
        <p:spPr/>
        <p:txBody>
          <a:bodyPr/>
          <a:lstStyle/>
          <a:p>
            <a:r>
              <a:rPr lang="en-GB" dirty="0"/>
              <a:t>Year 7 English</a:t>
            </a:r>
          </a:p>
        </p:txBody>
      </p:sp>
      <p:sp>
        <p:nvSpPr>
          <p:cNvPr id="3" name="Rectangle 2"/>
          <p:cNvSpPr/>
          <p:nvPr/>
        </p:nvSpPr>
        <p:spPr>
          <a:xfrm>
            <a:off x="1018903" y="751344"/>
            <a:ext cx="6354353" cy="5632311"/>
          </a:xfrm>
          <a:prstGeom prst="rect">
            <a:avLst/>
          </a:prstGeom>
        </p:spPr>
        <p:txBody>
          <a:bodyPr wrap="square">
            <a:spAutoFit/>
          </a:bodyPr>
          <a:lstStyle/>
          <a:p>
            <a:pPr lvl="0">
              <a:defRPr/>
            </a:pPr>
            <a:endParaRPr lang="en-GB" dirty="0">
              <a:solidFill>
                <a:prstClr val="black"/>
              </a:solidFill>
              <a:latin typeface="Century Gothic" panose="020B0502020202020204" pitchFamily="34" charset="0"/>
            </a:endParaRPr>
          </a:p>
          <a:p>
            <a:pPr lvl="0">
              <a:defRPr/>
            </a:pPr>
            <a:r>
              <a:rPr lang="en-GB" dirty="0">
                <a:solidFill>
                  <a:prstClr val="black"/>
                </a:solidFill>
                <a:latin typeface="Century Gothic" panose="020B0502020202020204" pitchFamily="34" charset="0"/>
              </a:rPr>
              <a:t>In year 7, we develop our reading and writing skills by becoming much more </a:t>
            </a:r>
            <a:r>
              <a:rPr lang="en-GB" b="1" dirty="0">
                <a:solidFill>
                  <a:prstClr val="black"/>
                </a:solidFill>
                <a:latin typeface="Century Gothic" panose="020B0502020202020204" pitchFamily="34" charset="0"/>
              </a:rPr>
              <a:t>analytical </a:t>
            </a:r>
            <a:r>
              <a:rPr lang="en-GB" dirty="0">
                <a:solidFill>
                  <a:prstClr val="black"/>
                </a:solidFill>
                <a:latin typeface="Century Gothic" panose="020B0502020202020204" pitchFamily="34" charset="0"/>
              </a:rPr>
              <a:t>with our writing. We start to question </a:t>
            </a:r>
            <a:r>
              <a:rPr lang="en-GB" b="1" dirty="0">
                <a:solidFill>
                  <a:prstClr val="black"/>
                </a:solidFill>
                <a:latin typeface="Century Gothic" panose="020B0502020202020204" pitchFamily="34" charset="0"/>
              </a:rPr>
              <a:t>why </a:t>
            </a:r>
            <a:r>
              <a:rPr lang="en-GB" dirty="0">
                <a:solidFill>
                  <a:prstClr val="black"/>
                </a:solidFill>
                <a:latin typeface="Century Gothic" panose="020B0502020202020204" pitchFamily="34" charset="0"/>
              </a:rPr>
              <a:t>rather than just </a:t>
            </a:r>
            <a:r>
              <a:rPr lang="en-GB" b="1" dirty="0">
                <a:solidFill>
                  <a:prstClr val="black"/>
                </a:solidFill>
                <a:latin typeface="Century Gothic" panose="020B0502020202020204" pitchFamily="34" charset="0"/>
              </a:rPr>
              <a:t>what or how </a:t>
            </a:r>
            <a:r>
              <a:rPr lang="en-GB" dirty="0">
                <a:solidFill>
                  <a:prstClr val="black"/>
                </a:solidFill>
                <a:latin typeface="Century Gothic" panose="020B0502020202020204" pitchFamily="34" charset="0"/>
              </a:rPr>
              <a:t>when we read.</a:t>
            </a:r>
          </a:p>
          <a:p>
            <a:pPr lvl="0">
              <a:defRPr/>
            </a:pPr>
            <a:endParaRPr lang="en-GB" dirty="0">
              <a:solidFill>
                <a:prstClr val="black"/>
              </a:solidFill>
              <a:latin typeface="Century Gothic" panose="020B0502020202020204" pitchFamily="34" charset="0"/>
            </a:endParaRPr>
          </a:p>
          <a:p>
            <a:pPr lvl="0">
              <a:defRPr/>
            </a:pPr>
            <a:r>
              <a:rPr lang="en-GB" dirty="0">
                <a:solidFill>
                  <a:prstClr val="black"/>
                </a:solidFill>
                <a:latin typeface="Century Gothic" panose="020B0502020202020204" pitchFamily="34" charset="0"/>
              </a:rPr>
              <a:t>We have 1 literacy/library lesson a week where we work on developing our literacy skills and our vocabulary. We spend half of the session in the library using a programme called Accelerated Reader and private reading. </a:t>
            </a:r>
          </a:p>
          <a:p>
            <a:pPr lvl="0">
              <a:defRPr/>
            </a:pPr>
            <a:endParaRPr lang="en-GB" dirty="0">
              <a:solidFill>
                <a:prstClr val="black"/>
              </a:solidFill>
              <a:latin typeface="Century Gothic" panose="020B0502020202020204" pitchFamily="34" charset="0"/>
            </a:endParaRPr>
          </a:p>
          <a:p>
            <a:pPr lvl="0">
              <a:defRPr/>
            </a:pPr>
            <a:r>
              <a:rPr lang="en-GB" dirty="0">
                <a:solidFill>
                  <a:prstClr val="black"/>
                </a:solidFill>
                <a:latin typeface="Century Gothic" panose="020B0502020202020204" pitchFamily="34" charset="0"/>
              </a:rPr>
              <a:t>In term 1, you will get to a read a wonderfully creepy and suspense-filled book called, “The Bad Beginning,” and we learn all about heroes and villains.</a:t>
            </a:r>
          </a:p>
          <a:p>
            <a:pPr lvl="0">
              <a:defRPr/>
            </a:pPr>
            <a:endParaRPr lang="en-GB" dirty="0">
              <a:solidFill>
                <a:prstClr val="black"/>
              </a:solidFill>
              <a:latin typeface="Century Gothic" panose="020B0502020202020204" pitchFamily="34" charset="0"/>
            </a:endParaRPr>
          </a:p>
          <a:p>
            <a:pPr lvl="0">
              <a:defRPr/>
            </a:pPr>
            <a:r>
              <a:rPr lang="en-GB" b="1" dirty="0">
                <a:solidFill>
                  <a:prstClr val="black"/>
                </a:solidFill>
                <a:latin typeface="Century Gothic" panose="020B0502020202020204" pitchFamily="34" charset="0"/>
              </a:rPr>
              <a:t>We would love to hear what you have been reading over the summer by completing our book review on the next slide</a:t>
            </a:r>
            <a:r>
              <a:rPr lang="en-GB" b="1" dirty="0" smtClean="0">
                <a:solidFill>
                  <a:prstClr val="black"/>
                </a:solidFill>
                <a:latin typeface="Century Gothic" panose="020B0502020202020204" pitchFamily="34" charset="0"/>
              </a:rPr>
              <a:t>! Bring this to your first English lesson in September to share with your teacher.</a:t>
            </a:r>
            <a:endParaRPr lang="en-GB" b="1"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9709865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Book Review</a:t>
            </a:r>
            <a:endParaRPr lang="en-GB" dirty="0"/>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248" y="928915"/>
            <a:ext cx="8626351" cy="5929086"/>
          </a:xfrm>
          <a:prstGeom prst="rect">
            <a:avLst/>
          </a:prstGeom>
        </p:spPr>
      </p:pic>
      <p:sp>
        <p:nvSpPr>
          <p:cNvPr id="7" name="TextBox 6"/>
          <p:cNvSpPr txBox="1"/>
          <p:nvPr/>
        </p:nvSpPr>
        <p:spPr>
          <a:xfrm>
            <a:off x="10000342" y="3207656"/>
            <a:ext cx="1872343" cy="1200329"/>
          </a:xfrm>
          <a:prstGeom prst="rect">
            <a:avLst/>
          </a:prstGeom>
          <a:noFill/>
          <a:ln w="31750">
            <a:solidFill>
              <a:srgbClr val="FF6600"/>
            </a:solidFill>
          </a:ln>
        </p:spPr>
        <p:txBody>
          <a:bodyPr wrap="square" rtlCol="0">
            <a:spAutoFit/>
          </a:bodyPr>
          <a:lstStyle/>
          <a:p>
            <a:pPr algn="ctr"/>
            <a:r>
              <a:rPr lang="en-GB" dirty="0" smtClean="0"/>
              <a:t>Draw a picture that you think sums up the book in one image</a:t>
            </a:r>
            <a:endParaRPr lang="en-GB" dirty="0"/>
          </a:p>
        </p:txBody>
      </p:sp>
      <p:sp>
        <p:nvSpPr>
          <p:cNvPr id="8" name="Left Arrow 7"/>
          <p:cNvSpPr/>
          <p:nvPr/>
        </p:nvSpPr>
        <p:spPr>
          <a:xfrm>
            <a:off x="9056914" y="3222171"/>
            <a:ext cx="943429" cy="435429"/>
          </a:xfrm>
          <a:prstGeom prst="leftArrow">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9528628" y="1346266"/>
            <a:ext cx="2344057" cy="1200329"/>
          </a:xfrm>
          <a:prstGeom prst="rect">
            <a:avLst/>
          </a:prstGeom>
          <a:noFill/>
          <a:ln w="31750">
            <a:solidFill>
              <a:srgbClr val="FF6600"/>
            </a:solidFill>
          </a:ln>
        </p:spPr>
        <p:txBody>
          <a:bodyPr wrap="square" rtlCol="0">
            <a:spAutoFit/>
          </a:bodyPr>
          <a:lstStyle/>
          <a:p>
            <a:pPr algn="ctr"/>
            <a:r>
              <a:rPr lang="en-GB" dirty="0" smtClean="0"/>
              <a:t>Complete a book review to bring with you to your first English lesson</a:t>
            </a:r>
            <a:endParaRPr lang="en-GB" dirty="0"/>
          </a:p>
        </p:txBody>
      </p:sp>
      <p:sp>
        <p:nvSpPr>
          <p:cNvPr id="11" name="6-Point Star 10"/>
          <p:cNvSpPr/>
          <p:nvPr/>
        </p:nvSpPr>
        <p:spPr>
          <a:xfrm>
            <a:off x="9908948" y="4601028"/>
            <a:ext cx="1807029" cy="2024743"/>
          </a:xfrm>
          <a:prstGeom prst="star6">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Share your work</a:t>
            </a:r>
            <a:endParaRPr lang="en-GB" sz="2000" b="1" dirty="0"/>
          </a:p>
        </p:txBody>
      </p:sp>
    </p:spTree>
    <p:extLst>
      <p:ext uri="{BB962C8B-B14F-4D97-AF65-F5344CB8AC3E}">
        <p14:creationId xmlns:p14="http://schemas.microsoft.com/office/powerpoint/2010/main" val="28469517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8161564" y="174852"/>
            <a:ext cx="3636963" cy="652462"/>
          </a:xfrm>
        </p:spPr>
        <p:txBody>
          <a:bodyPr/>
          <a:lstStyle/>
          <a:p>
            <a:r>
              <a:rPr lang="en-GB" dirty="0" smtClean="0"/>
              <a:t>Book Bingo</a:t>
            </a:r>
            <a:endParaRPr lang="en-GB" dirty="0"/>
          </a:p>
        </p:txBody>
      </p:sp>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p:pic>
      <p:pic>
        <p:nvPicPr>
          <p:cNvPr id="5" name="Picture 4"/>
          <p:cNvPicPr>
            <a:picLocks noChangeAspect="1"/>
          </p:cNvPicPr>
          <p:nvPr/>
        </p:nvPicPr>
        <p:blipFill>
          <a:blip r:embed="rId3"/>
          <a:stretch>
            <a:fillRect/>
          </a:stretch>
        </p:blipFill>
        <p:spPr>
          <a:xfrm>
            <a:off x="543718" y="0"/>
            <a:ext cx="6321539" cy="6858000"/>
          </a:xfrm>
          <a:prstGeom prst="rect">
            <a:avLst/>
          </a:prstGeom>
        </p:spPr>
      </p:pic>
      <p:sp>
        <p:nvSpPr>
          <p:cNvPr id="3" name="TextBox 2">
            <a:extLst>
              <a:ext uri="{FF2B5EF4-FFF2-40B4-BE49-F238E27FC236}">
                <a16:creationId xmlns:a16="http://schemas.microsoft.com/office/drawing/2014/main" id="{5406D943-353F-46BB-9DB9-7E1AFB29802B}"/>
              </a:ext>
            </a:extLst>
          </p:cNvPr>
          <p:cNvSpPr txBox="1"/>
          <p:nvPr/>
        </p:nvSpPr>
        <p:spPr>
          <a:xfrm>
            <a:off x="7039430" y="2542738"/>
            <a:ext cx="4011386" cy="2031325"/>
          </a:xfrm>
          <a:prstGeom prst="rect">
            <a:avLst/>
          </a:prstGeom>
          <a:noFill/>
          <a:ln w="28575">
            <a:solidFill>
              <a:srgbClr val="FF66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smtClean="0"/>
              <a:t>Circle </a:t>
            </a:r>
            <a:r>
              <a:rPr lang="en-GB" dirty="0"/>
              <a:t>any </a:t>
            </a:r>
            <a:r>
              <a:rPr lang="en-GB" dirty="0" smtClean="0"/>
              <a:t>boxes you </a:t>
            </a:r>
            <a:r>
              <a:rPr lang="en-GB" dirty="0"/>
              <a:t>have </a:t>
            </a:r>
            <a:r>
              <a:rPr lang="en-GB" dirty="0" smtClean="0"/>
              <a:t>completed and bring back to the library on the first day. There will be </a:t>
            </a:r>
            <a:r>
              <a:rPr lang="en-GB" dirty="0"/>
              <a:t>a prize for any winning </a:t>
            </a:r>
            <a:r>
              <a:rPr lang="en-GB" dirty="0" smtClean="0"/>
              <a:t>grids </a:t>
            </a:r>
            <a:r>
              <a:rPr lang="en-GB" dirty="0"/>
              <a:t>returned to the </a:t>
            </a:r>
            <a:r>
              <a:rPr lang="en-GB" dirty="0" smtClean="0"/>
              <a:t>library…</a:t>
            </a:r>
          </a:p>
          <a:p>
            <a:endParaRPr lang="en-GB" dirty="0" smtClean="0"/>
          </a:p>
          <a:p>
            <a:r>
              <a:rPr lang="en-GB" dirty="0" smtClean="0">
                <a:cs typeface="Calibri"/>
              </a:rPr>
              <a:t>…be prepared to explain in more detail about how you did each one if asked!</a:t>
            </a:r>
            <a:endParaRPr lang="en-GB" dirty="0">
              <a:cs typeface="Calibri"/>
            </a:endParaRPr>
          </a:p>
        </p:txBody>
      </p:sp>
      <p:sp>
        <p:nvSpPr>
          <p:cNvPr id="7" name="Vertical Scroll 6"/>
          <p:cNvSpPr/>
          <p:nvPr/>
        </p:nvSpPr>
        <p:spPr>
          <a:xfrm>
            <a:off x="8636001" y="4818742"/>
            <a:ext cx="3351590" cy="1741715"/>
          </a:xfrm>
          <a:prstGeom prst="verticalScroll">
            <a:avLst/>
          </a:prstGeom>
          <a:solidFill>
            <a:schemeClr val="bg1"/>
          </a:solidFill>
          <a:ln w="34925">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dirty="0" smtClean="0"/>
              <a:t>Top tip – if you don’t have a printer, just write a list of the ones you have done to bring in instead.</a:t>
            </a:r>
            <a:endParaRPr lang="en-GB" dirty="0"/>
          </a:p>
        </p:txBody>
      </p:sp>
      <p:sp>
        <p:nvSpPr>
          <p:cNvPr id="8" name="6-Point Star 7"/>
          <p:cNvSpPr/>
          <p:nvPr/>
        </p:nvSpPr>
        <p:spPr>
          <a:xfrm>
            <a:off x="10492620" y="682397"/>
            <a:ext cx="1632857" cy="2002746"/>
          </a:xfrm>
          <a:prstGeom prst="star6">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Share your work</a:t>
            </a:r>
            <a:endParaRPr lang="en-GB" sz="2000" b="1" dirty="0"/>
          </a:p>
        </p:txBody>
      </p:sp>
    </p:spTree>
    <p:extLst>
      <p:ext uri="{BB962C8B-B14F-4D97-AF65-F5344CB8AC3E}">
        <p14:creationId xmlns:p14="http://schemas.microsoft.com/office/powerpoint/2010/main" val="23139090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b="1" i="1" dirty="0"/>
              <a:t>Thursday</a:t>
            </a:r>
          </a:p>
        </p:txBody>
      </p:sp>
      <p:pic>
        <p:nvPicPr>
          <p:cNvPr id="5" name="Picture 4" descr="Happy Thursday poster design - Vector download"/>
          <p:cNvPicPr>
            <a:picLocks noChangeAspect="1"/>
          </p:cNvPicPr>
          <p:nvPr/>
        </p:nvPicPr>
        <p:blipFill rotWithShape="1">
          <a:blip r:embed="rId2">
            <a:extLst>
              <a:ext uri="{28A0092B-C50C-407E-A947-70E740481C1C}">
                <a14:useLocalDpi xmlns:a14="http://schemas.microsoft.com/office/drawing/2010/main" val="0"/>
              </a:ext>
            </a:extLst>
          </a:blip>
          <a:srcRect b="9193"/>
          <a:stretch/>
        </p:blipFill>
        <p:spPr>
          <a:xfrm>
            <a:off x="1753405" y="1028700"/>
            <a:ext cx="9059058" cy="5473181"/>
          </a:xfrm>
          <a:prstGeom prst="rect">
            <a:avLst/>
          </a:prstGeom>
          <a:ln w="25400">
            <a:solidFill>
              <a:schemeClr val="tx1"/>
            </a:solidFill>
          </a:ln>
        </p:spPr>
      </p:pic>
    </p:spTree>
    <p:extLst>
      <p:ext uri="{BB962C8B-B14F-4D97-AF65-F5344CB8AC3E}">
        <p14:creationId xmlns:p14="http://schemas.microsoft.com/office/powerpoint/2010/main" val="3247518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FC3C4-D666-4C99-86E4-1067BA21AC4D}"/>
              </a:ext>
            </a:extLst>
          </p:cNvPr>
          <p:cNvSpPr>
            <a:spLocks noGrp="1"/>
          </p:cNvSpPr>
          <p:nvPr>
            <p:ph type="title"/>
          </p:nvPr>
        </p:nvSpPr>
        <p:spPr/>
        <p:txBody>
          <a:bodyPr/>
          <a:lstStyle/>
          <a:p>
            <a:r>
              <a:rPr lang="en-GB" dirty="0" smtClean="0"/>
              <a:t> </a:t>
            </a:r>
            <a:endParaRPr lang="en-GB" dirty="0"/>
          </a:p>
        </p:txBody>
      </p:sp>
      <p:pic>
        <p:nvPicPr>
          <p:cNvPr id="4" name="Picture 4" descr="A picture containing drawing&#10;&#10;Description automatically generated">
            <a:extLst>
              <a:ext uri="{FF2B5EF4-FFF2-40B4-BE49-F238E27FC236}">
                <a16:creationId xmlns:a16="http://schemas.microsoft.com/office/drawing/2014/main" id="{2F5179F2-807E-47D7-BE96-6A4F62551581}"/>
              </a:ext>
            </a:extLst>
          </p:cNvPr>
          <p:cNvPicPr>
            <a:picLocks noGrp="1" noChangeAspect="1"/>
          </p:cNvPicPr>
          <p:nvPr>
            <p:ph idx="1"/>
          </p:nvPr>
        </p:nvPicPr>
        <p:blipFill>
          <a:blip r:embed="rId2"/>
          <a:stretch>
            <a:fillRect/>
          </a:stretch>
        </p:blipFill>
        <p:spPr>
          <a:xfrm>
            <a:off x="0" y="0"/>
            <a:ext cx="9525" cy="9525"/>
          </a:xfrm>
        </p:spPr>
      </p:pic>
      <p:pic>
        <p:nvPicPr>
          <p:cNvPr id="5" name="Picture 5" descr="A picture containing drawing&#10;&#10;Description automatically generated">
            <a:extLst>
              <a:ext uri="{FF2B5EF4-FFF2-40B4-BE49-F238E27FC236}">
                <a16:creationId xmlns:a16="http://schemas.microsoft.com/office/drawing/2014/main" id="{0590AD00-8799-4DE1-96C4-20485DBC4560}"/>
              </a:ext>
            </a:extLst>
          </p:cNvPr>
          <p:cNvPicPr>
            <a:picLocks noChangeAspect="1"/>
          </p:cNvPicPr>
          <p:nvPr/>
        </p:nvPicPr>
        <p:blipFill>
          <a:blip r:embed="rId2"/>
          <a:stretch>
            <a:fillRect/>
          </a:stretch>
        </p:blipFill>
        <p:spPr>
          <a:xfrm>
            <a:off x="3013928" y="2097080"/>
            <a:ext cx="6108886" cy="4564102"/>
          </a:xfrm>
          <a:prstGeom prst="rect">
            <a:avLst/>
          </a:prstGeom>
        </p:spPr>
      </p:pic>
      <p:sp>
        <p:nvSpPr>
          <p:cNvPr id="6" name="TextBox 5">
            <a:extLst>
              <a:ext uri="{FF2B5EF4-FFF2-40B4-BE49-F238E27FC236}">
                <a16:creationId xmlns:a16="http://schemas.microsoft.com/office/drawing/2014/main" id="{F1AA7B14-C264-4730-8C08-EEE8DBD46541}"/>
              </a:ext>
            </a:extLst>
          </p:cNvPr>
          <p:cNvSpPr txBox="1"/>
          <p:nvPr/>
        </p:nvSpPr>
        <p:spPr>
          <a:xfrm>
            <a:off x="3013928" y="972066"/>
            <a:ext cx="5984929" cy="923330"/>
          </a:xfrm>
          <a:prstGeom prst="rect">
            <a:avLst/>
          </a:prstGeom>
          <a:noFill/>
          <a:ln w="44450">
            <a:solidFill>
              <a:srgbClr val="FF66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dirty="0">
                <a:solidFill>
                  <a:srgbClr val="444444"/>
                </a:solidFill>
              </a:rPr>
              <a:t>The coloured shapes stand for eleven of the numbers from 0 to 12. Each shape is a different number. Work out which is which. *HINT* Think about what   </a:t>
            </a:r>
            <a:r>
              <a:rPr lang="en-GB" dirty="0" smtClean="0">
                <a:solidFill>
                  <a:srgbClr val="444444"/>
                </a:solidFill>
              </a:rPr>
              <a:t>       would </a:t>
            </a:r>
            <a:r>
              <a:rPr lang="en-GB" dirty="0">
                <a:solidFill>
                  <a:srgbClr val="444444"/>
                </a:solidFill>
              </a:rPr>
              <a:t>be.</a:t>
            </a:r>
            <a:endParaRPr lang="en-GB" dirty="0"/>
          </a:p>
        </p:txBody>
      </p:sp>
      <p:pic>
        <p:nvPicPr>
          <p:cNvPr id="7" name="Picture 7">
            <a:extLst>
              <a:ext uri="{FF2B5EF4-FFF2-40B4-BE49-F238E27FC236}">
                <a16:creationId xmlns:a16="http://schemas.microsoft.com/office/drawing/2014/main" id="{EEF7820C-E581-45B5-B709-3934BAC62F84}"/>
              </a:ext>
            </a:extLst>
          </p:cNvPr>
          <p:cNvPicPr>
            <a:picLocks noChangeAspect="1"/>
          </p:cNvPicPr>
          <p:nvPr/>
        </p:nvPicPr>
        <p:blipFill>
          <a:blip r:embed="rId3"/>
          <a:stretch>
            <a:fillRect/>
          </a:stretch>
        </p:blipFill>
        <p:spPr>
          <a:xfrm>
            <a:off x="6787962" y="1580947"/>
            <a:ext cx="476250" cy="295275"/>
          </a:xfrm>
          <a:prstGeom prst="rect">
            <a:avLst/>
          </a:prstGeom>
        </p:spPr>
      </p:pic>
      <p:sp>
        <p:nvSpPr>
          <p:cNvPr id="3" name="Rectangle 2"/>
          <p:cNvSpPr/>
          <p:nvPr/>
        </p:nvSpPr>
        <p:spPr>
          <a:xfrm>
            <a:off x="7026087" y="185607"/>
            <a:ext cx="4193455" cy="584775"/>
          </a:xfrm>
          <a:prstGeom prst="rect">
            <a:avLst/>
          </a:prstGeom>
        </p:spPr>
        <p:txBody>
          <a:bodyPr wrap="square">
            <a:spAutoFit/>
          </a:bodyPr>
          <a:lstStyle/>
          <a:p>
            <a:pPr algn="ctr"/>
            <a:r>
              <a:rPr lang="en-GB" sz="3200" b="1" dirty="0">
                <a:solidFill>
                  <a:srgbClr val="FFFFFF"/>
                </a:solidFill>
              </a:rPr>
              <a:t>Maths Activities</a:t>
            </a:r>
            <a:endParaRPr lang="en-GB" sz="3200" dirty="0"/>
          </a:p>
        </p:txBody>
      </p:sp>
      <p:sp>
        <p:nvSpPr>
          <p:cNvPr id="10" name="6-Point Star 9"/>
          <p:cNvSpPr/>
          <p:nvPr/>
        </p:nvSpPr>
        <p:spPr>
          <a:xfrm>
            <a:off x="820057" y="770382"/>
            <a:ext cx="1632857" cy="1879600"/>
          </a:xfrm>
          <a:prstGeom prst="star6">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Just for fun</a:t>
            </a:r>
            <a:endParaRPr lang="en-GB" sz="2000" b="1" dirty="0"/>
          </a:p>
        </p:txBody>
      </p:sp>
    </p:spTree>
    <p:extLst>
      <p:ext uri="{BB962C8B-B14F-4D97-AF65-F5344CB8AC3E}">
        <p14:creationId xmlns:p14="http://schemas.microsoft.com/office/powerpoint/2010/main" val="14701248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10CD1-CC2F-4D02-A68A-FAD626A881E1}"/>
              </a:ext>
            </a:extLst>
          </p:cNvPr>
          <p:cNvSpPr>
            <a:spLocks noGrp="1"/>
          </p:cNvSpPr>
          <p:nvPr>
            <p:ph type="title"/>
          </p:nvPr>
        </p:nvSpPr>
        <p:spPr/>
        <p:txBody>
          <a:bodyPr/>
          <a:lstStyle/>
          <a:p>
            <a:r>
              <a:rPr lang="en-GB" dirty="0" smtClean="0"/>
              <a:t> </a:t>
            </a:r>
            <a:endParaRPr lang="en-GB" dirty="0"/>
          </a:p>
        </p:txBody>
      </p:sp>
      <p:pic>
        <p:nvPicPr>
          <p:cNvPr id="4" name="Picture 4" descr="A close up of text on a white background&#10;&#10;Description automatically generated">
            <a:extLst>
              <a:ext uri="{FF2B5EF4-FFF2-40B4-BE49-F238E27FC236}">
                <a16:creationId xmlns:a16="http://schemas.microsoft.com/office/drawing/2014/main" id="{4898A373-381A-4DA9-B52A-44EFFFCCF128}"/>
              </a:ext>
            </a:extLst>
          </p:cNvPr>
          <p:cNvPicPr>
            <a:picLocks noGrp="1" noChangeAspect="1"/>
          </p:cNvPicPr>
          <p:nvPr>
            <p:ph idx="1"/>
          </p:nvPr>
        </p:nvPicPr>
        <p:blipFill>
          <a:blip r:embed="rId2"/>
          <a:stretch>
            <a:fillRect/>
          </a:stretch>
        </p:blipFill>
        <p:spPr>
          <a:xfrm>
            <a:off x="0" y="0"/>
            <a:ext cx="9525" cy="9525"/>
          </a:xfrm>
        </p:spPr>
      </p:pic>
      <p:pic>
        <p:nvPicPr>
          <p:cNvPr id="5" name="Picture 5" descr="A close up of text on a white background&#10;&#10;Description automatically generated">
            <a:extLst>
              <a:ext uri="{FF2B5EF4-FFF2-40B4-BE49-F238E27FC236}">
                <a16:creationId xmlns:a16="http://schemas.microsoft.com/office/drawing/2014/main" id="{6BAEF0C1-1355-4200-8724-EDFB79825D86}"/>
              </a:ext>
            </a:extLst>
          </p:cNvPr>
          <p:cNvPicPr>
            <a:picLocks noChangeAspect="1"/>
          </p:cNvPicPr>
          <p:nvPr/>
        </p:nvPicPr>
        <p:blipFill rotWithShape="1">
          <a:blip r:embed="rId2"/>
          <a:srcRect l="2168" t="14455" r="2256" b="1711"/>
          <a:stretch/>
        </p:blipFill>
        <p:spPr>
          <a:xfrm>
            <a:off x="4542972" y="1088572"/>
            <a:ext cx="6763658" cy="4891314"/>
          </a:xfrm>
          <a:prstGeom prst="rect">
            <a:avLst/>
          </a:prstGeom>
        </p:spPr>
      </p:pic>
      <p:sp>
        <p:nvSpPr>
          <p:cNvPr id="6" name="TextBox 5">
            <a:extLst>
              <a:ext uri="{FF2B5EF4-FFF2-40B4-BE49-F238E27FC236}">
                <a16:creationId xmlns:a16="http://schemas.microsoft.com/office/drawing/2014/main" id="{F469D275-CADF-47B7-B4EA-E566BC66D412}"/>
              </a:ext>
            </a:extLst>
          </p:cNvPr>
          <p:cNvSpPr txBox="1"/>
          <p:nvPr/>
        </p:nvSpPr>
        <p:spPr>
          <a:xfrm>
            <a:off x="7441772" y="212486"/>
            <a:ext cx="363262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b="1" dirty="0" smtClean="0">
                <a:solidFill>
                  <a:srgbClr val="FFFFFF"/>
                </a:solidFill>
              </a:rPr>
              <a:t>Maths</a:t>
            </a:r>
            <a:r>
              <a:rPr lang="en-GB" sz="2800" b="1" dirty="0">
                <a:solidFill>
                  <a:srgbClr val="FFFFFF"/>
                </a:solidFill>
              </a:rPr>
              <a:t> Activities</a:t>
            </a:r>
            <a:endParaRPr lang="en-GB" sz="2800" dirty="0"/>
          </a:p>
        </p:txBody>
      </p:sp>
      <p:sp>
        <p:nvSpPr>
          <p:cNvPr id="7" name="6-Point Star 6"/>
          <p:cNvSpPr/>
          <p:nvPr/>
        </p:nvSpPr>
        <p:spPr>
          <a:xfrm>
            <a:off x="820057" y="735706"/>
            <a:ext cx="1632857" cy="1879600"/>
          </a:xfrm>
          <a:prstGeom prst="star6">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Just for fun</a:t>
            </a:r>
            <a:endParaRPr lang="en-GB" sz="2000" b="1" dirty="0"/>
          </a:p>
        </p:txBody>
      </p:sp>
      <p:sp>
        <p:nvSpPr>
          <p:cNvPr id="3" name="TextBox 2"/>
          <p:cNvSpPr txBox="1"/>
          <p:nvPr/>
        </p:nvSpPr>
        <p:spPr>
          <a:xfrm>
            <a:off x="751114" y="2989942"/>
            <a:ext cx="3403600" cy="1938992"/>
          </a:xfrm>
          <a:prstGeom prst="rect">
            <a:avLst/>
          </a:prstGeom>
          <a:noFill/>
          <a:ln w="41275">
            <a:solidFill>
              <a:srgbClr val="FF6600"/>
            </a:solidFill>
          </a:ln>
        </p:spPr>
        <p:txBody>
          <a:bodyPr wrap="square" rtlCol="0">
            <a:spAutoFit/>
          </a:bodyPr>
          <a:lstStyle/>
          <a:p>
            <a:pPr algn="ctr"/>
            <a:r>
              <a:rPr lang="en-GB" sz="2000" b="1" u="sng" dirty="0" smtClean="0"/>
              <a:t>In Between Numbers - </a:t>
            </a:r>
            <a:r>
              <a:rPr lang="en-GB" sz="2000" dirty="0" smtClean="0"/>
              <a:t>Write in the circle any number in between the two you’re given. There are lots of possibilities. The first one has been done already</a:t>
            </a:r>
            <a:endParaRPr lang="en-GB" sz="2000" dirty="0"/>
          </a:p>
        </p:txBody>
      </p:sp>
    </p:spTree>
    <p:extLst>
      <p:ext uri="{BB962C8B-B14F-4D97-AF65-F5344CB8AC3E}">
        <p14:creationId xmlns:p14="http://schemas.microsoft.com/office/powerpoint/2010/main" val="5919526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49AD20A-3CDB-45D2-A11C-559CC11286E5}"/>
              </a:ext>
            </a:extLst>
          </p:cNvPr>
          <p:cNvGraphicFramePr>
            <a:graphicFrameLocks noGrp="1"/>
          </p:cNvGraphicFramePr>
          <p:nvPr>
            <p:extLst>
              <p:ext uri="{D42A27DB-BD31-4B8C-83A1-F6EECF244321}">
                <p14:modId xmlns:p14="http://schemas.microsoft.com/office/powerpoint/2010/main" val="3286334820"/>
              </p:ext>
            </p:extLst>
          </p:nvPr>
        </p:nvGraphicFramePr>
        <p:xfrm>
          <a:off x="667712" y="3188719"/>
          <a:ext cx="11371888" cy="3077573"/>
        </p:xfrm>
        <a:graphic>
          <a:graphicData uri="http://schemas.openxmlformats.org/drawingml/2006/table">
            <a:tbl>
              <a:tblPr firstRow="1" bandRow="1">
                <a:tableStyleId>{5C22544A-7EE6-4342-B048-85BDC9FD1C3A}</a:tableStyleId>
              </a:tblPr>
              <a:tblGrid>
                <a:gridCol w="1685306">
                  <a:extLst>
                    <a:ext uri="{9D8B030D-6E8A-4147-A177-3AD203B41FA5}">
                      <a16:colId xmlns:a16="http://schemas.microsoft.com/office/drawing/2014/main" val="2704451745"/>
                    </a:ext>
                  </a:extLst>
                </a:gridCol>
                <a:gridCol w="4196894">
                  <a:extLst>
                    <a:ext uri="{9D8B030D-6E8A-4147-A177-3AD203B41FA5}">
                      <a16:colId xmlns:a16="http://schemas.microsoft.com/office/drawing/2014/main" val="854673391"/>
                    </a:ext>
                  </a:extLst>
                </a:gridCol>
                <a:gridCol w="5489688">
                  <a:extLst>
                    <a:ext uri="{9D8B030D-6E8A-4147-A177-3AD203B41FA5}">
                      <a16:colId xmlns:a16="http://schemas.microsoft.com/office/drawing/2014/main" val="3225127799"/>
                    </a:ext>
                  </a:extLst>
                </a:gridCol>
              </a:tblGrid>
              <a:tr h="364853">
                <a:tc>
                  <a:txBody>
                    <a:bodyPr/>
                    <a:lstStyle/>
                    <a:p>
                      <a:pPr algn="ctr"/>
                      <a:r>
                        <a:rPr lang="en-GB" sz="1600" dirty="0">
                          <a:latin typeface="Lato" panose="020B0604020202020204" charset="0"/>
                          <a:ea typeface="Lato" panose="020B0604020202020204" charset="0"/>
                          <a:cs typeface="Lato" panose="020B0604020202020204" charset="0"/>
                        </a:rPr>
                        <a:t>Challenge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519E"/>
                    </a:solidFill>
                  </a:tcPr>
                </a:tc>
                <a:tc>
                  <a:txBody>
                    <a:bodyPr/>
                    <a:lstStyle/>
                    <a:p>
                      <a:pPr algn="ctr"/>
                      <a:r>
                        <a:rPr lang="en-GB" sz="1600" dirty="0">
                          <a:latin typeface="Lato" panose="020B0604020202020204" charset="0"/>
                          <a:ea typeface="Lato" panose="020B0604020202020204" charset="0"/>
                          <a:cs typeface="Lato" panose="020B0604020202020204" charset="0"/>
                        </a:rPr>
                        <a:t>How could you manage this challenge now?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519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Lato" panose="020B0604020202020204" charset="0"/>
                          <a:ea typeface="Lato" panose="020B0604020202020204" charset="0"/>
                          <a:cs typeface="Lato" panose="020B0604020202020204" charset="0"/>
                        </a:rPr>
                        <a:t>How could you</a:t>
                      </a:r>
                      <a:r>
                        <a:rPr lang="en-GB" sz="1600" baseline="0" dirty="0">
                          <a:latin typeface="Lato" panose="020B0604020202020204" charset="0"/>
                          <a:ea typeface="Lato" panose="020B0604020202020204" charset="0"/>
                          <a:cs typeface="Lato" panose="020B0604020202020204" charset="0"/>
                        </a:rPr>
                        <a:t> </a:t>
                      </a:r>
                      <a:r>
                        <a:rPr lang="en-GB" sz="1600" dirty="0">
                          <a:latin typeface="Lato" panose="020B0604020202020204" charset="0"/>
                          <a:ea typeface="Lato" panose="020B0604020202020204" charset="0"/>
                          <a:cs typeface="Lato" panose="020B0604020202020204" charset="0"/>
                        </a:rPr>
                        <a:t>manage this challenge in the future?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519E"/>
                    </a:solidFill>
                  </a:tcPr>
                </a:tc>
                <a:extLst>
                  <a:ext uri="{0D108BD9-81ED-4DB2-BD59-A6C34878D82A}">
                    <a16:rowId xmlns:a16="http://schemas.microsoft.com/office/drawing/2014/main" val="1050013953"/>
                  </a:ext>
                </a:extLst>
              </a:tr>
              <a:tr h="807562">
                <a:tc>
                  <a:txBody>
                    <a:bodyPr/>
                    <a:lstStyle/>
                    <a:p>
                      <a:r>
                        <a:rPr lang="en-GB" sz="1600" dirty="0">
                          <a:solidFill>
                            <a:schemeClr val="tx1"/>
                          </a:solidFill>
                          <a:latin typeface="Lato" panose="020B0604020202020204" charset="0"/>
                          <a:ea typeface="Lato" panose="020B0604020202020204" charset="0"/>
                          <a:cs typeface="Lato" panose="020B0604020202020204" charset="0"/>
                        </a:rPr>
                        <a:t>Getting lost around the new school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a:solidFill>
                            <a:schemeClr val="tx1"/>
                          </a:solidFill>
                          <a:latin typeface="Lato" panose="020B0604020202020204" charset="0"/>
                          <a:ea typeface="Lato" panose="020B0604020202020204" charset="0"/>
                          <a:cs typeface="Lato" panose="020B0604020202020204" charset="0"/>
                        </a:rPr>
                        <a:t>You could look on the school website for maps, pictures or videos of what the school is like.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a:solidFill>
                            <a:schemeClr val="tx1"/>
                          </a:solidFill>
                          <a:latin typeface="Lato" panose="020B0604020202020204" charset="0"/>
                          <a:ea typeface="Lato" panose="020B0604020202020204" charset="0"/>
                          <a:cs typeface="Lato" panose="020B0604020202020204" charset="0"/>
                        </a:rPr>
                        <a:t>You could ask other pupils and teachers for help if you get lost — everyone will understand that you are</a:t>
                      </a:r>
                      <a:r>
                        <a:rPr lang="en-GB" sz="1600" baseline="0" dirty="0">
                          <a:solidFill>
                            <a:schemeClr val="tx1"/>
                          </a:solidFill>
                          <a:latin typeface="Lato" panose="020B0604020202020204" charset="0"/>
                          <a:ea typeface="Lato" panose="020B0604020202020204" charset="0"/>
                          <a:cs typeface="Lato" panose="020B0604020202020204" charset="0"/>
                        </a:rPr>
                        <a:t> </a:t>
                      </a:r>
                      <a:r>
                        <a:rPr lang="en-GB" sz="1600" dirty="0">
                          <a:solidFill>
                            <a:schemeClr val="tx1"/>
                          </a:solidFill>
                          <a:latin typeface="Lato" panose="020B0604020202020204" charset="0"/>
                          <a:ea typeface="Lato" panose="020B0604020202020204" charset="0"/>
                          <a:cs typeface="Lato" panose="020B0604020202020204" charset="0"/>
                        </a:rPr>
                        <a:t>still finding your way around and that this might take time!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9096635"/>
                  </a:ext>
                </a:extLst>
              </a:tr>
              <a:tr h="820823">
                <a:tc>
                  <a:txBody>
                    <a:bodyPr/>
                    <a:lstStyle/>
                    <a:p>
                      <a:r>
                        <a:rPr lang="en-GB" sz="1600" dirty="0">
                          <a:solidFill>
                            <a:schemeClr val="tx1"/>
                          </a:solidFill>
                          <a:latin typeface="Lato" panose="020B0604020202020204" charset="0"/>
                          <a:ea typeface="Lato" panose="020B0604020202020204" charset="0"/>
                          <a:cs typeface="Lato" panose="020B0604020202020204" charset="0"/>
                        </a:rPr>
                        <a:t>Not being in the same class as friends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a:solidFill>
                            <a:schemeClr val="tx1"/>
                          </a:solidFill>
                          <a:latin typeface="Lato" panose="020B0604020202020204" charset="0"/>
                          <a:ea typeface="Lato" panose="020B0604020202020204" charset="0"/>
                          <a:cs typeface="Lato" panose="020B0604020202020204" charset="0"/>
                        </a:rPr>
                        <a:t>You could try to focus on the positives. Secondary school is a great opportunity to make new friends.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a:solidFill>
                            <a:schemeClr val="tx1"/>
                          </a:solidFill>
                          <a:latin typeface="Lato" panose="020B0604020202020204" charset="0"/>
                          <a:ea typeface="Lato" panose="020B0604020202020204" charset="0"/>
                          <a:cs typeface="Lato" panose="020B0604020202020204" charset="0"/>
                        </a:rPr>
                        <a:t>You will make new friends when you get to your</a:t>
                      </a:r>
                      <a:r>
                        <a:rPr lang="en-GB" sz="1600" baseline="0" dirty="0">
                          <a:solidFill>
                            <a:schemeClr val="tx1"/>
                          </a:solidFill>
                          <a:latin typeface="Lato" panose="020B0604020202020204" charset="0"/>
                          <a:ea typeface="Lato" panose="020B0604020202020204" charset="0"/>
                          <a:cs typeface="Lato" panose="020B0604020202020204" charset="0"/>
                        </a:rPr>
                        <a:t> </a:t>
                      </a:r>
                      <a:r>
                        <a:rPr lang="en-GB" sz="1600" dirty="0">
                          <a:solidFill>
                            <a:schemeClr val="tx1"/>
                          </a:solidFill>
                          <a:latin typeface="Lato" panose="020B0604020202020204" charset="0"/>
                          <a:ea typeface="Lato" panose="020B0604020202020204" charset="0"/>
                          <a:cs typeface="Lato" panose="020B0604020202020204" charset="0"/>
                        </a:rPr>
                        <a:t>new school. Everyone will be in the same position — they will all be new too!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222498"/>
                  </a:ext>
                </a:extLst>
              </a:tr>
              <a:tr h="846229">
                <a:tc>
                  <a:txBody>
                    <a:bodyPr/>
                    <a:lstStyle/>
                    <a:p>
                      <a:r>
                        <a:rPr lang="en-GB" sz="1600" dirty="0">
                          <a:solidFill>
                            <a:schemeClr val="tx1"/>
                          </a:solidFill>
                          <a:latin typeface="Lato" panose="020B0604020202020204" charset="0"/>
                          <a:ea typeface="Lato" panose="020B0604020202020204" charset="0"/>
                          <a:cs typeface="Lato" panose="020B0604020202020204" charset="0"/>
                        </a:rPr>
                        <a:t>More homework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a:solidFill>
                            <a:schemeClr val="tx1"/>
                          </a:solidFill>
                          <a:latin typeface="Lato" panose="020B0604020202020204" charset="0"/>
                          <a:ea typeface="Lato" panose="020B0604020202020204" charset="0"/>
                          <a:cs typeface="Lato" panose="020B0604020202020204" charset="0"/>
                        </a:rPr>
                        <a:t>You could find out about homework on the school website and see if there is a homework club where you could work every day too, if you need a quiet space.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a:solidFill>
                            <a:schemeClr val="tx1"/>
                          </a:solidFill>
                          <a:latin typeface="Lato" panose="020B0604020202020204" charset="0"/>
                          <a:ea typeface="Lato" panose="020B0604020202020204" charset="0"/>
                          <a:cs typeface="Lato" panose="020B0604020202020204" charset="0"/>
                        </a:rPr>
                        <a:t>You</a:t>
                      </a:r>
                      <a:r>
                        <a:rPr lang="en-GB" sz="1600" baseline="0" dirty="0">
                          <a:solidFill>
                            <a:schemeClr val="tx1"/>
                          </a:solidFill>
                          <a:latin typeface="Lato" panose="020B0604020202020204" charset="0"/>
                          <a:ea typeface="Lato" panose="020B0604020202020204" charset="0"/>
                          <a:cs typeface="Lato" panose="020B0604020202020204" charset="0"/>
                        </a:rPr>
                        <a:t> </a:t>
                      </a:r>
                      <a:r>
                        <a:rPr lang="en-GB" sz="1600" dirty="0">
                          <a:solidFill>
                            <a:schemeClr val="tx1"/>
                          </a:solidFill>
                          <a:latin typeface="Lato" panose="020B0604020202020204" charset="0"/>
                          <a:ea typeface="Lato" panose="020B0604020202020204" charset="0"/>
                          <a:cs typeface="Lato" panose="020B0604020202020204" charset="0"/>
                        </a:rPr>
                        <a:t>could create a homework timetable to help plan what homework to do when — not all subjects will set homework every 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6499452"/>
                  </a:ext>
                </a:extLst>
              </a:tr>
            </a:tbl>
          </a:graphicData>
        </a:graphic>
      </p:graphicFrame>
      <p:sp>
        <p:nvSpPr>
          <p:cNvPr id="10" name="Rounded Rectangle 9"/>
          <p:cNvSpPr/>
          <p:nvPr/>
        </p:nvSpPr>
        <p:spPr>
          <a:xfrm>
            <a:off x="2419350" y="3600450"/>
            <a:ext cx="3934306" cy="6667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1" name="Rounded Rectangle 10"/>
          <p:cNvSpPr/>
          <p:nvPr/>
        </p:nvSpPr>
        <p:spPr>
          <a:xfrm>
            <a:off x="6610350" y="3600450"/>
            <a:ext cx="5257800" cy="66675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2" name="Rounded Rectangle 11"/>
          <p:cNvSpPr/>
          <p:nvPr/>
        </p:nvSpPr>
        <p:spPr>
          <a:xfrm>
            <a:off x="2419350" y="4345556"/>
            <a:ext cx="3934306" cy="81699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3" name="Rounded Rectangle 12"/>
          <p:cNvSpPr/>
          <p:nvPr/>
        </p:nvSpPr>
        <p:spPr>
          <a:xfrm>
            <a:off x="6610350" y="4345556"/>
            <a:ext cx="5257800" cy="81699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4" name="Rounded Rectangle 13"/>
          <p:cNvSpPr/>
          <p:nvPr/>
        </p:nvSpPr>
        <p:spPr>
          <a:xfrm>
            <a:off x="2419350" y="5240906"/>
            <a:ext cx="3934306" cy="102538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5" name="Rounded Rectangle 14"/>
          <p:cNvSpPr/>
          <p:nvPr/>
        </p:nvSpPr>
        <p:spPr>
          <a:xfrm>
            <a:off x="6610350" y="5240906"/>
            <a:ext cx="5257800" cy="102538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6" name="Text Placeholder 1"/>
          <p:cNvSpPr>
            <a:spLocks noGrp="1"/>
          </p:cNvSpPr>
          <p:nvPr>
            <p:ph type="body" sz="quarter" idx="10"/>
          </p:nvPr>
        </p:nvSpPr>
        <p:spPr>
          <a:xfrm>
            <a:off x="7175500" y="160338"/>
            <a:ext cx="3949700" cy="652462"/>
          </a:xfrm>
        </p:spPr>
        <p:txBody>
          <a:bodyPr/>
          <a:lstStyle/>
          <a:p>
            <a:r>
              <a:rPr lang="en-GB" dirty="0" smtClean="0"/>
              <a:t>Managing Challenges</a:t>
            </a:r>
            <a:endParaRPr lang="en-GB" dirty="0"/>
          </a:p>
        </p:txBody>
      </p:sp>
      <p:sp>
        <p:nvSpPr>
          <p:cNvPr id="17" name="6-Point Star 16"/>
          <p:cNvSpPr/>
          <p:nvPr/>
        </p:nvSpPr>
        <p:spPr>
          <a:xfrm>
            <a:off x="786493" y="812800"/>
            <a:ext cx="1632857" cy="1879600"/>
          </a:xfrm>
          <a:prstGeom prst="star6">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Just for fun</a:t>
            </a:r>
            <a:endParaRPr lang="en-GB" sz="2000" b="1" dirty="0"/>
          </a:p>
        </p:txBody>
      </p:sp>
      <p:sp>
        <p:nvSpPr>
          <p:cNvPr id="18" name="TextBox 17"/>
          <p:cNvSpPr txBox="1"/>
          <p:nvPr/>
        </p:nvSpPr>
        <p:spPr>
          <a:xfrm>
            <a:off x="3702050" y="1309119"/>
            <a:ext cx="5537200" cy="1323439"/>
          </a:xfrm>
          <a:prstGeom prst="rect">
            <a:avLst/>
          </a:prstGeom>
          <a:noFill/>
          <a:ln w="41275">
            <a:solidFill>
              <a:srgbClr val="FF6600"/>
            </a:solidFill>
          </a:ln>
        </p:spPr>
        <p:txBody>
          <a:bodyPr wrap="square" rtlCol="0">
            <a:spAutoFit/>
          </a:bodyPr>
          <a:lstStyle/>
          <a:p>
            <a:pPr algn="ctr"/>
            <a:r>
              <a:rPr lang="en-GB" sz="2000" dirty="0" smtClean="0"/>
              <a:t>Read the challenge and see if you can work out a way of managing this challenge now and in the future. Click on the box to see our suggestion – was yours the same?</a:t>
            </a:r>
            <a:endParaRPr lang="en-GB" sz="2000" dirty="0"/>
          </a:p>
        </p:txBody>
      </p:sp>
    </p:spTree>
    <p:extLst>
      <p:ext uri="{BB962C8B-B14F-4D97-AF65-F5344CB8AC3E}">
        <p14:creationId xmlns:p14="http://schemas.microsoft.com/office/powerpoint/2010/main" val="40995261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11"/>
                                        </p:tgtEl>
                                        <p:attrNameLst>
                                          <p:attrName>ppt_w</p:attrName>
                                        </p:attrNameLst>
                                      </p:cBhvr>
                                      <p:tavLst>
                                        <p:tav tm="0">
                                          <p:val>
                                            <p:strVal val="ppt_w"/>
                                          </p:val>
                                        </p:tav>
                                        <p:tav tm="100000">
                                          <p:val>
                                            <p:fltVal val="0"/>
                                          </p:val>
                                        </p:tav>
                                      </p:tavLst>
                                    </p:anim>
                                    <p:anim calcmode="lin" valueType="num">
                                      <p:cBhvr>
                                        <p:cTn id="7" dur="1000"/>
                                        <p:tgtEl>
                                          <p:spTgt spid="11"/>
                                        </p:tgtEl>
                                        <p:attrNameLst>
                                          <p:attrName>ppt_h</p:attrName>
                                        </p:attrNameLst>
                                      </p:cBhvr>
                                      <p:tavLst>
                                        <p:tav tm="0">
                                          <p:val>
                                            <p:strVal val="ppt_h"/>
                                          </p:val>
                                        </p:tav>
                                        <p:tav tm="100000">
                                          <p:val>
                                            <p:fltVal val="0"/>
                                          </p:val>
                                        </p:tav>
                                      </p:tavLst>
                                    </p:anim>
                                    <p:anim calcmode="lin" valueType="num">
                                      <p:cBhvr>
                                        <p:cTn id="8" dur="1000"/>
                                        <p:tgtEl>
                                          <p:spTgt spid="11"/>
                                        </p:tgtEl>
                                        <p:attrNameLst>
                                          <p:attrName>style.rotation</p:attrName>
                                        </p:attrNameLst>
                                      </p:cBhvr>
                                      <p:tavLst>
                                        <p:tav tm="0">
                                          <p:val>
                                            <p:fltVal val="0"/>
                                          </p:val>
                                        </p:tav>
                                        <p:tav tm="100000">
                                          <p:val>
                                            <p:fltVal val="90"/>
                                          </p:val>
                                        </p:tav>
                                      </p:tavLst>
                                    </p:anim>
                                    <p:animEffect transition="out" filter="fade">
                                      <p:cBhvr>
                                        <p:cTn id="9" dur="1000"/>
                                        <p:tgtEl>
                                          <p:spTgt spid="11"/>
                                        </p:tgtEl>
                                      </p:cBhvr>
                                    </p:animEffect>
                                    <p:set>
                                      <p:cBhvr>
                                        <p:cTn id="10"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2" presetClass="exit" presetSubtype="4" fill="hold" grpId="0" nodeType="clickEffect">
                                  <p:stCondLst>
                                    <p:cond delay="0"/>
                                  </p:stCondLst>
                                  <p:childTnLst>
                                    <p:anim calcmode="lin" valueType="num">
                                      <p:cBhvr additive="base">
                                        <p:cTn id="15" dur="500"/>
                                        <p:tgtEl>
                                          <p:spTgt spid="10"/>
                                        </p:tgtEl>
                                        <p:attrNameLst>
                                          <p:attrName>ppt_x</p:attrName>
                                        </p:attrNameLst>
                                      </p:cBhvr>
                                      <p:tavLst>
                                        <p:tav tm="0">
                                          <p:val>
                                            <p:strVal val="ppt_x"/>
                                          </p:val>
                                        </p:tav>
                                        <p:tav tm="100000">
                                          <p:val>
                                            <p:strVal val="ppt_x"/>
                                          </p:val>
                                        </p:tav>
                                      </p:tavLst>
                                    </p:anim>
                                    <p:anim calcmode="lin" valueType="num">
                                      <p:cBhvr additive="base">
                                        <p:cTn id="16" dur="500"/>
                                        <p:tgtEl>
                                          <p:spTgt spid="10"/>
                                        </p:tgtEl>
                                        <p:attrNameLst>
                                          <p:attrName>ppt_y</p:attrName>
                                        </p:attrNameLst>
                                      </p:cBhvr>
                                      <p:tavLst>
                                        <p:tav tm="0">
                                          <p:val>
                                            <p:strVal val="ppt_y"/>
                                          </p:val>
                                        </p:tav>
                                        <p:tav tm="100000">
                                          <p:val>
                                            <p:strVal val="1+ppt_h/2"/>
                                          </p:val>
                                        </p:tav>
                                      </p:tavLst>
                                    </p:anim>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6" presetClass="exit" presetSubtype="32" fill="hold" grpId="0" nodeType="clickEffect">
                                  <p:stCondLst>
                                    <p:cond delay="0"/>
                                  </p:stCondLst>
                                  <p:childTnLst>
                                    <p:animEffect transition="out" filter="circle(out)">
                                      <p:cBhvr>
                                        <p:cTn id="22" dur="2000"/>
                                        <p:tgtEl>
                                          <p:spTgt spid="12"/>
                                        </p:tgtEl>
                                      </p:cBhvr>
                                    </p:animEffect>
                                    <p:set>
                                      <p:cBhvr>
                                        <p:cTn id="2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4" restart="whenNotActive" fill="hold" evtFilter="cancelBubble" nodeType="interactiveSeq">
                <p:stCondLst>
                  <p:cond evt="onClick" delay="0">
                    <p:tgtEl>
                      <p:spTgt spid="13"/>
                    </p:tgtEl>
                  </p:cond>
                </p:stCondLst>
                <p:endSync evt="end" delay="0">
                  <p:rtn val="all"/>
                </p:endSync>
                <p:childTnLst>
                  <p:par>
                    <p:cTn id="25" fill="hold">
                      <p:stCondLst>
                        <p:cond delay="0"/>
                      </p:stCondLst>
                      <p:childTnLst>
                        <p:par>
                          <p:cTn id="26" fill="hold">
                            <p:stCondLst>
                              <p:cond delay="0"/>
                            </p:stCondLst>
                            <p:childTnLst>
                              <p:par>
                                <p:cTn id="27" presetID="26" presetClass="exit" presetSubtype="0" fill="hold" grpId="0" nodeType="clickEffect">
                                  <p:stCondLst>
                                    <p:cond delay="0"/>
                                  </p:stCondLst>
                                  <p:childTnLst>
                                    <p:animEffect transition="out" filter="wipe(down)">
                                      <p:cBhvr>
                                        <p:cTn id="28" dur="180" accel="50000">
                                          <p:stCondLst>
                                            <p:cond delay="1820"/>
                                          </p:stCondLst>
                                        </p:cTn>
                                        <p:tgtEl>
                                          <p:spTgt spid="13"/>
                                        </p:tgtEl>
                                      </p:cBhvr>
                                    </p:animEffect>
                                    <p:anim calcmode="lin" valueType="num">
                                      <p:cBhvr>
                                        <p:cTn id="29" dur="1822" tmFilter="0,0; 0.14,0.31; 0.43,0.73; 0.71,0.91; 1.0,1.0">
                                          <p:stCondLst>
                                            <p:cond delay="0"/>
                                          </p:stCondLst>
                                        </p:cTn>
                                        <p:tgtEl>
                                          <p:spTgt spid="13"/>
                                        </p:tgtEl>
                                        <p:attrNameLst>
                                          <p:attrName>ppt_x</p:attrName>
                                        </p:attrNameLst>
                                      </p:cBhvr>
                                      <p:tavLst>
                                        <p:tav tm="0">
                                          <p:val>
                                            <p:strVal val="ppt_x"/>
                                          </p:val>
                                        </p:tav>
                                        <p:tav tm="100000">
                                          <p:val>
                                            <p:strVal val="#ppt_x+0.25"/>
                                          </p:val>
                                        </p:tav>
                                      </p:tavLst>
                                    </p:anim>
                                    <p:anim calcmode="lin" valueType="num">
                                      <p:cBhvr>
                                        <p:cTn id="30" dur="178">
                                          <p:stCondLst>
                                            <p:cond delay="1822"/>
                                          </p:stCondLst>
                                        </p:cTn>
                                        <p:tgtEl>
                                          <p:spTgt spid="13"/>
                                        </p:tgtEl>
                                        <p:attrNameLst>
                                          <p:attrName>ppt_x</p:attrName>
                                        </p:attrNameLst>
                                      </p:cBhvr>
                                      <p:tavLst>
                                        <p:tav tm="0">
                                          <p:val>
                                            <p:strVal val="ppt_x"/>
                                          </p:val>
                                        </p:tav>
                                        <p:tav tm="100000">
                                          <p:val>
                                            <p:strVal val="ppt_x"/>
                                          </p:val>
                                        </p:tav>
                                      </p:tavLst>
                                    </p:anim>
                                    <p:anim calcmode="lin" valueType="num">
                                      <p:cBhvr>
                                        <p:cTn id="31" dur="664" tmFilter="0.0,0.0;0.25,0.07;0.50,0.2;0.75,0.467;1.0,1.0">
                                          <p:stCondLst>
                                            <p:cond delay="0"/>
                                          </p:stCondLst>
                                        </p:cTn>
                                        <p:tgtEl>
                                          <p:spTgt spid="1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2" dur="664" tmFilter="0, 0; 0.125,0.2665; 0.25,0.4; 0.375,0.465; 0.5,0.5;  0.625,0.535; 0.75,0.6; 0.875,0.7335; 1,1">
                                          <p:stCondLst>
                                            <p:cond delay="664"/>
                                          </p:stCondLst>
                                        </p:cTn>
                                        <p:tgtEl>
                                          <p:spTgt spid="1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3" dur="332" tmFilter="0, 0; 0.125,0.2665; 0.25,0.4; 0.375,0.465; 0.5,0.5;  0.625,0.535; 0.75,0.6; 0.875,0.7335; 1,1">
                                          <p:stCondLst>
                                            <p:cond delay="1324"/>
                                          </p:stCondLst>
                                        </p:cTn>
                                        <p:tgtEl>
                                          <p:spTgt spid="1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4" dur="164" tmFilter="0, 0; 0.125,0.2665; 0.25,0.4; 0.375,0.465; 0.5,0.5;  0.625,0.535; 0.75,0.6; 0.875,0.7335; 1,1">
                                          <p:stCondLst>
                                            <p:cond delay="1656"/>
                                          </p:stCondLst>
                                        </p:cTn>
                                        <p:tgtEl>
                                          <p:spTgt spid="1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5" dur="180" accel="50000">
                                          <p:stCondLst>
                                            <p:cond delay="1820"/>
                                          </p:stCondLst>
                                        </p:cTn>
                                        <p:tgtEl>
                                          <p:spTgt spid="13"/>
                                        </p:tgtEl>
                                        <p:attrNameLst>
                                          <p:attrName>ppt_y</p:attrName>
                                        </p:attrNameLst>
                                      </p:cBhvr>
                                      <p:tavLst>
                                        <p:tav tm="0">
                                          <p:val>
                                            <p:strVal val="ppt_y"/>
                                          </p:val>
                                        </p:tav>
                                        <p:tav tm="100000">
                                          <p:val>
                                            <p:strVal val="ppt_y+ppt_h"/>
                                          </p:val>
                                        </p:tav>
                                      </p:tavLst>
                                    </p:anim>
                                    <p:animScale>
                                      <p:cBhvr>
                                        <p:cTn id="36" dur="26">
                                          <p:stCondLst>
                                            <p:cond delay="620"/>
                                          </p:stCondLst>
                                        </p:cTn>
                                        <p:tgtEl>
                                          <p:spTgt spid="13"/>
                                        </p:tgtEl>
                                      </p:cBhvr>
                                      <p:to x="100000" y="60000"/>
                                    </p:animScale>
                                    <p:animScale>
                                      <p:cBhvr>
                                        <p:cTn id="37" dur="166" decel="50000">
                                          <p:stCondLst>
                                            <p:cond delay="646"/>
                                          </p:stCondLst>
                                        </p:cTn>
                                        <p:tgtEl>
                                          <p:spTgt spid="13"/>
                                        </p:tgtEl>
                                      </p:cBhvr>
                                      <p:to x="100000" y="100000"/>
                                    </p:animScale>
                                    <p:animScale>
                                      <p:cBhvr>
                                        <p:cTn id="38" dur="26">
                                          <p:stCondLst>
                                            <p:cond delay="1312"/>
                                          </p:stCondLst>
                                        </p:cTn>
                                        <p:tgtEl>
                                          <p:spTgt spid="13"/>
                                        </p:tgtEl>
                                      </p:cBhvr>
                                      <p:to x="100000" y="80000"/>
                                    </p:animScale>
                                    <p:animScale>
                                      <p:cBhvr>
                                        <p:cTn id="39" dur="166" decel="50000">
                                          <p:stCondLst>
                                            <p:cond delay="1338"/>
                                          </p:stCondLst>
                                        </p:cTn>
                                        <p:tgtEl>
                                          <p:spTgt spid="13"/>
                                        </p:tgtEl>
                                      </p:cBhvr>
                                      <p:to x="100000" y="100000"/>
                                    </p:animScale>
                                    <p:animScale>
                                      <p:cBhvr>
                                        <p:cTn id="40" dur="26">
                                          <p:stCondLst>
                                            <p:cond delay="1642"/>
                                          </p:stCondLst>
                                        </p:cTn>
                                        <p:tgtEl>
                                          <p:spTgt spid="13"/>
                                        </p:tgtEl>
                                      </p:cBhvr>
                                      <p:to x="100000" y="90000"/>
                                    </p:animScale>
                                    <p:animScale>
                                      <p:cBhvr>
                                        <p:cTn id="41" dur="166" decel="50000">
                                          <p:stCondLst>
                                            <p:cond delay="1668"/>
                                          </p:stCondLst>
                                        </p:cTn>
                                        <p:tgtEl>
                                          <p:spTgt spid="13"/>
                                        </p:tgtEl>
                                      </p:cBhvr>
                                      <p:to x="100000" y="100000"/>
                                    </p:animScale>
                                    <p:animScale>
                                      <p:cBhvr>
                                        <p:cTn id="42" dur="26">
                                          <p:stCondLst>
                                            <p:cond delay="1808"/>
                                          </p:stCondLst>
                                        </p:cTn>
                                        <p:tgtEl>
                                          <p:spTgt spid="13"/>
                                        </p:tgtEl>
                                      </p:cBhvr>
                                      <p:to x="100000" y="95000"/>
                                    </p:animScale>
                                    <p:animScale>
                                      <p:cBhvr>
                                        <p:cTn id="43" dur="166" decel="50000">
                                          <p:stCondLst>
                                            <p:cond delay="1834"/>
                                          </p:stCondLst>
                                        </p:cTn>
                                        <p:tgtEl>
                                          <p:spTgt spid="13"/>
                                        </p:tgtEl>
                                      </p:cBhvr>
                                      <p:to x="100000" y="100000"/>
                                    </p:animScale>
                                    <p:set>
                                      <p:cBhvr>
                                        <p:cTn id="44"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16" presetClass="exit" presetSubtype="21" fill="hold" grpId="0" nodeType="clickEffect">
                                  <p:stCondLst>
                                    <p:cond delay="0"/>
                                  </p:stCondLst>
                                  <p:childTnLst>
                                    <p:animEffect transition="out" filter="barn(inVertical)">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1" restart="whenNotActive" fill="hold" evtFilter="cancelBubble" nodeType="interactiveSeq">
                <p:stCondLst>
                  <p:cond evt="onClick" delay="0">
                    <p:tgtEl>
                      <p:spTgt spid="15"/>
                    </p:tgtEl>
                  </p:cond>
                </p:stCondLst>
                <p:endSync evt="end" delay="0">
                  <p:rtn val="all"/>
                </p:endSync>
                <p:childTnLst>
                  <p:par>
                    <p:cTn id="52" fill="hold">
                      <p:stCondLst>
                        <p:cond delay="0"/>
                      </p:stCondLst>
                      <p:childTnLst>
                        <p:par>
                          <p:cTn id="53" fill="hold">
                            <p:stCondLst>
                              <p:cond delay="0"/>
                            </p:stCondLst>
                            <p:childTnLst>
                              <p:par>
                                <p:cTn id="54" presetID="45" presetClass="exit" presetSubtype="0" fill="hold" grpId="0" nodeType="clickEffect">
                                  <p:stCondLst>
                                    <p:cond delay="0"/>
                                  </p:stCondLst>
                                  <p:childTnLst>
                                    <p:animEffect transition="out" filter="fade">
                                      <p:cBhvr>
                                        <p:cTn id="55" dur="2000"/>
                                        <p:tgtEl>
                                          <p:spTgt spid="15"/>
                                        </p:tgtEl>
                                      </p:cBhvr>
                                    </p:animEffect>
                                    <p:anim calcmode="lin" valueType="num">
                                      <p:cBhvr>
                                        <p:cTn id="56" dur="2000"/>
                                        <p:tgtEl>
                                          <p:spTgt spid="1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7" dur="2000"/>
                                        <p:tgtEl>
                                          <p:spTgt spid="15"/>
                                        </p:tgtEl>
                                        <p:attrNameLst>
                                          <p:attrName>ppt_h</p:attrName>
                                        </p:attrNameLst>
                                      </p:cBhvr>
                                      <p:tavLst>
                                        <p:tav tm="0">
                                          <p:val>
                                            <p:strVal val="ppt_h"/>
                                          </p:val>
                                        </p:tav>
                                        <p:tav tm="100000">
                                          <p:val>
                                            <p:strVal val="ppt_h"/>
                                          </p:val>
                                        </p:tav>
                                      </p:tavLst>
                                    </p:anim>
                                    <p:set>
                                      <p:cBhvr>
                                        <p:cTn id="58"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175500" y="160338"/>
            <a:ext cx="3949700" cy="652462"/>
          </a:xfrm>
        </p:spPr>
        <p:txBody>
          <a:bodyPr/>
          <a:lstStyle/>
          <a:p>
            <a:r>
              <a:rPr lang="en-GB" dirty="0" smtClean="0"/>
              <a:t>Managing Challenges</a:t>
            </a:r>
            <a:endParaRPr lang="en-GB" dirty="0"/>
          </a:p>
        </p:txBody>
      </p:sp>
      <p:graphicFrame>
        <p:nvGraphicFramePr>
          <p:cNvPr id="3" name="Table 2">
            <a:extLst>
              <a:ext uri="{FF2B5EF4-FFF2-40B4-BE49-F238E27FC236}">
                <a16:creationId xmlns:a16="http://schemas.microsoft.com/office/drawing/2014/main" id="{C49AD20A-3CDB-45D2-A11C-559CC11286E5}"/>
              </a:ext>
            </a:extLst>
          </p:cNvPr>
          <p:cNvGraphicFramePr>
            <a:graphicFrameLocks noGrp="1"/>
          </p:cNvGraphicFramePr>
          <p:nvPr>
            <p:extLst>
              <p:ext uri="{D42A27DB-BD31-4B8C-83A1-F6EECF244321}">
                <p14:modId xmlns:p14="http://schemas.microsoft.com/office/powerpoint/2010/main" val="1550973006"/>
              </p:ext>
            </p:extLst>
          </p:nvPr>
        </p:nvGraphicFramePr>
        <p:xfrm>
          <a:off x="666205" y="2880519"/>
          <a:ext cx="11373395" cy="3248797"/>
        </p:xfrm>
        <a:graphic>
          <a:graphicData uri="http://schemas.openxmlformats.org/drawingml/2006/table">
            <a:tbl>
              <a:tblPr firstRow="1" bandRow="1">
                <a:tableStyleId>{5C22544A-7EE6-4342-B048-85BDC9FD1C3A}</a:tableStyleId>
              </a:tblPr>
              <a:tblGrid>
                <a:gridCol w="1877174">
                  <a:extLst>
                    <a:ext uri="{9D8B030D-6E8A-4147-A177-3AD203B41FA5}">
                      <a16:colId xmlns:a16="http://schemas.microsoft.com/office/drawing/2014/main" val="2704451745"/>
                    </a:ext>
                  </a:extLst>
                </a:gridCol>
                <a:gridCol w="4400854">
                  <a:extLst>
                    <a:ext uri="{9D8B030D-6E8A-4147-A177-3AD203B41FA5}">
                      <a16:colId xmlns:a16="http://schemas.microsoft.com/office/drawing/2014/main" val="854673391"/>
                    </a:ext>
                  </a:extLst>
                </a:gridCol>
                <a:gridCol w="5095367">
                  <a:extLst>
                    <a:ext uri="{9D8B030D-6E8A-4147-A177-3AD203B41FA5}">
                      <a16:colId xmlns:a16="http://schemas.microsoft.com/office/drawing/2014/main" val="3225127799"/>
                    </a:ext>
                  </a:extLst>
                </a:gridCol>
              </a:tblGrid>
              <a:tr h="536077">
                <a:tc>
                  <a:txBody>
                    <a:bodyPr/>
                    <a:lstStyle/>
                    <a:p>
                      <a:pPr algn="ctr"/>
                      <a:r>
                        <a:rPr lang="en-GB" sz="1600" dirty="0">
                          <a:latin typeface="Lato" panose="020B0604020202020204" charset="0"/>
                          <a:ea typeface="Lato" panose="020B0604020202020204" charset="0"/>
                          <a:cs typeface="Lato" panose="020B0604020202020204" charset="0"/>
                        </a:rPr>
                        <a:t>Challenge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519E"/>
                    </a:solidFill>
                  </a:tcPr>
                </a:tc>
                <a:tc>
                  <a:txBody>
                    <a:bodyPr/>
                    <a:lstStyle/>
                    <a:p>
                      <a:pPr algn="ctr"/>
                      <a:r>
                        <a:rPr lang="en-GB" sz="1600" dirty="0">
                          <a:latin typeface="Lato" panose="020B0604020202020204" charset="0"/>
                          <a:ea typeface="Lato" panose="020B0604020202020204" charset="0"/>
                          <a:cs typeface="Lato" panose="020B0604020202020204" charset="0"/>
                        </a:rPr>
                        <a:t>How could you</a:t>
                      </a:r>
                      <a:r>
                        <a:rPr lang="en-GB" sz="1600" baseline="0" dirty="0">
                          <a:latin typeface="Lato" panose="020B0604020202020204" charset="0"/>
                          <a:ea typeface="Lato" panose="020B0604020202020204" charset="0"/>
                          <a:cs typeface="Lato" panose="020B0604020202020204" charset="0"/>
                        </a:rPr>
                        <a:t> </a:t>
                      </a:r>
                      <a:r>
                        <a:rPr lang="en-GB" sz="1600" dirty="0">
                          <a:latin typeface="Lato" panose="020B0604020202020204" charset="0"/>
                          <a:ea typeface="Lato" panose="020B0604020202020204" charset="0"/>
                          <a:cs typeface="Lato" panose="020B0604020202020204" charset="0"/>
                        </a:rPr>
                        <a:t>manage this challenge now?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519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Lato" panose="020B0604020202020204" charset="0"/>
                          <a:ea typeface="Lato" panose="020B0604020202020204" charset="0"/>
                          <a:cs typeface="Lato" panose="020B0604020202020204" charset="0"/>
                        </a:rPr>
                        <a:t>How could you</a:t>
                      </a:r>
                      <a:r>
                        <a:rPr lang="en-GB" sz="1600" baseline="0" dirty="0">
                          <a:latin typeface="Lato" panose="020B0604020202020204" charset="0"/>
                          <a:ea typeface="Lato" panose="020B0604020202020204" charset="0"/>
                          <a:cs typeface="Lato" panose="020B0604020202020204" charset="0"/>
                        </a:rPr>
                        <a:t> </a:t>
                      </a:r>
                      <a:r>
                        <a:rPr lang="en-GB" sz="1600" dirty="0">
                          <a:latin typeface="Lato" panose="020B0604020202020204" charset="0"/>
                          <a:ea typeface="Lato" panose="020B0604020202020204" charset="0"/>
                          <a:cs typeface="Lato" panose="020B0604020202020204" charset="0"/>
                        </a:rPr>
                        <a:t>manage this challenge in the future?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519E"/>
                    </a:solidFill>
                  </a:tcPr>
                </a:tc>
                <a:extLst>
                  <a:ext uri="{0D108BD9-81ED-4DB2-BD59-A6C34878D82A}">
                    <a16:rowId xmlns:a16="http://schemas.microsoft.com/office/drawing/2014/main" val="1050013953"/>
                  </a:ext>
                </a:extLst>
              </a:tr>
              <a:tr h="820242">
                <a:tc>
                  <a:txBody>
                    <a:bodyPr/>
                    <a:lstStyle/>
                    <a:p>
                      <a:r>
                        <a:rPr lang="en-GB" sz="1600" dirty="0">
                          <a:solidFill>
                            <a:schemeClr val="tx1"/>
                          </a:solidFill>
                          <a:latin typeface="Lato" panose="020B0604020202020204" charset="0"/>
                          <a:ea typeface="Lato" panose="020B0604020202020204" charset="0"/>
                          <a:cs typeface="Lato" panose="020B0604020202020204" charset="0"/>
                        </a:rPr>
                        <a:t>Big </a:t>
                      </a:r>
                      <a:r>
                        <a:rPr lang="en-GB" sz="1600" dirty="0" smtClean="0">
                          <a:solidFill>
                            <a:schemeClr val="tx1"/>
                          </a:solidFill>
                          <a:latin typeface="Lato" panose="020B0604020202020204" charset="0"/>
                          <a:ea typeface="Lato" panose="020B0604020202020204" charset="0"/>
                          <a:cs typeface="Lato" panose="020B0604020202020204" charset="0"/>
                        </a:rPr>
                        <a:t>restaurant</a:t>
                      </a:r>
                      <a:r>
                        <a:rPr lang="en-GB" sz="1600" baseline="0" dirty="0" smtClean="0">
                          <a:solidFill>
                            <a:schemeClr val="tx1"/>
                          </a:solidFill>
                          <a:latin typeface="Lato" panose="020B0604020202020204" charset="0"/>
                          <a:ea typeface="Lato" panose="020B0604020202020204" charset="0"/>
                          <a:cs typeface="Lato" panose="020B0604020202020204" charset="0"/>
                        </a:rPr>
                        <a:t> </a:t>
                      </a:r>
                      <a:r>
                        <a:rPr lang="en-GB" sz="1600" dirty="0" smtClean="0">
                          <a:solidFill>
                            <a:schemeClr val="tx1"/>
                          </a:solidFill>
                          <a:latin typeface="Lato" panose="020B0604020202020204" charset="0"/>
                          <a:ea typeface="Lato" panose="020B0604020202020204" charset="0"/>
                          <a:cs typeface="Lato" panose="020B0604020202020204" charset="0"/>
                        </a:rPr>
                        <a:t>and </a:t>
                      </a:r>
                      <a:r>
                        <a:rPr lang="en-GB" sz="1600" dirty="0">
                          <a:solidFill>
                            <a:schemeClr val="tx1"/>
                          </a:solidFill>
                          <a:latin typeface="Lato" panose="020B0604020202020204" charset="0"/>
                          <a:ea typeface="Lato" panose="020B0604020202020204" charset="0"/>
                          <a:cs typeface="Lato" panose="020B0604020202020204" charset="0"/>
                        </a:rPr>
                        <a:t>choosing a meal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a:solidFill>
                            <a:schemeClr val="tx1"/>
                          </a:solidFill>
                          <a:latin typeface="Lato" panose="020B0604020202020204" charset="0"/>
                          <a:ea typeface="Lato" panose="020B0604020202020204" charset="0"/>
                          <a:cs typeface="Lato" panose="020B0604020202020204" charset="0"/>
                        </a:rPr>
                        <a:t>You could look on the school website for menu examples, or pictures of how the lunch hall is set 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a:solidFill>
                            <a:schemeClr val="tx1"/>
                          </a:solidFill>
                          <a:latin typeface="Lato" panose="020B0604020202020204" charset="0"/>
                          <a:ea typeface="Lato" panose="020B0604020202020204" charset="0"/>
                          <a:cs typeface="Lato" panose="020B0604020202020204" charset="0"/>
                        </a:rPr>
                        <a:t>You could ask to meet some people from</a:t>
                      </a:r>
                      <a:r>
                        <a:rPr lang="en-GB" sz="1600" baseline="0" dirty="0">
                          <a:solidFill>
                            <a:schemeClr val="tx1"/>
                          </a:solidFill>
                          <a:latin typeface="Lato" panose="020B0604020202020204" charset="0"/>
                          <a:ea typeface="Lato" panose="020B0604020202020204" charset="0"/>
                          <a:cs typeface="Lato" panose="020B0604020202020204" charset="0"/>
                        </a:rPr>
                        <a:t> your</a:t>
                      </a:r>
                      <a:r>
                        <a:rPr lang="en-GB" sz="1600" dirty="0">
                          <a:solidFill>
                            <a:schemeClr val="tx1"/>
                          </a:solidFill>
                          <a:latin typeface="Lato" panose="020B0604020202020204" charset="0"/>
                          <a:ea typeface="Lato" panose="020B0604020202020204" charset="0"/>
                          <a:cs typeface="Lato" panose="020B0604020202020204" charset="0"/>
                        </a:rPr>
                        <a:t> class at lunch so you can all eat together.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3884699"/>
                  </a:ext>
                </a:extLst>
              </a:tr>
              <a:tr h="1063277">
                <a:tc>
                  <a:txBody>
                    <a:bodyPr/>
                    <a:lstStyle/>
                    <a:p>
                      <a:r>
                        <a:rPr lang="en-GB" sz="1600" dirty="0">
                          <a:solidFill>
                            <a:schemeClr val="tx1"/>
                          </a:solidFill>
                          <a:latin typeface="Lato" panose="020B0604020202020204" charset="0"/>
                          <a:ea typeface="Lato" panose="020B0604020202020204" charset="0"/>
                          <a:cs typeface="Lato" panose="020B0604020202020204" charset="0"/>
                        </a:rPr>
                        <a:t>Don’t understand new subjects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a:solidFill>
                            <a:schemeClr val="tx1"/>
                          </a:solidFill>
                          <a:latin typeface="Lato" panose="020B0604020202020204" charset="0"/>
                          <a:ea typeface="Lato" panose="020B0604020202020204" charset="0"/>
                          <a:cs typeface="Lato" panose="020B0604020202020204" charset="0"/>
                        </a:rPr>
                        <a:t>You could read about different subjects on the school website if you would like to find out more information about what topics you will study.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a:solidFill>
                            <a:schemeClr val="tx1"/>
                          </a:solidFill>
                          <a:latin typeface="Lato" panose="020B0604020202020204" charset="0"/>
                          <a:ea typeface="Lato" panose="020B0604020202020204" charset="0"/>
                          <a:cs typeface="Lato" panose="020B0604020202020204" charset="0"/>
                        </a:rPr>
                        <a:t>You will always be able to ask teachers for help whenever it is needed!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3992141"/>
                  </a:ext>
                </a:extLst>
              </a:tr>
              <a:tr h="820242">
                <a:tc>
                  <a:txBody>
                    <a:bodyPr/>
                    <a:lstStyle/>
                    <a:p>
                      <a:r>
                        <a:rPr lang="en-GB" sz="1600" dirty="0">
                          <a:solidFill>
                            <a:schemeClr val="tx1"/>
                          </a:solidFill>
                          <a:latin typeface="Lato" panose="020B0604020202020204" charset="0"/>
                          <a:ea typeface="Lato" panose="020B0604020202020204" charset="0"/>
                          <a:cs typeface="Lato" panose="020B0604020202020204" charset="0"/>
                        </a:rPr>
                        <a:t>Not knowing the rules and getting a detention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a:solidFill>
                            <a:schemeClr val="tx1"/>
                          </a:solidFill>
                          <a:latin typeface="Lato" panose="020B0604020202020204" charset="0"/>
                          <a:ea typeface="Lato" panose="020B0604020202020204" charset="0"/>
                          <a:cs typeface="Lato" panose="020B0604020202020204" charset="0"/>
                        </a:rPr>
                        <a:t>There will</a:t>
                      </a:r>
                      <a:r>
                        <a:rPr lang="en-GB" sz="1600" baseline="0" dirty="0">
                          <a:solidFill>
                            <a:schemeClr val="tx1"/>
                          </a:solidFill>
                          <a:latin typeface="Lato" panose="020B0604020202020204" charset="0"/>
                          <a:ea typeface="Lato" panose="020B0604020202020204" charset="0"/>
                          <a:cs typeface="Lato" panose="020B0604020202020204" charset="0"/>
                        </a:rPr>
                        <a:t> be</a:t>
                      </a:r>
                      <a:r>
                        <a:rPr lang="en-GB" sz="1600" dirty="0">
                          <a:solidFill>
                            <a:schemeClr val="tx1"/>
                          </a:solidFill>
                          <a:latin typeface="Lato" panose="020B0604020202020204" charset="0"/>
                          <a:ea typeface="Lato" panose="020B0604020202020204" charset="0"/>
                          <a:cs typeface="Lato" panose="020B0604020202020204" charset="0"/>
                        </a:rPr>
                        <a:t> information and welcome videos on the school website to watch to find out about what a normal school day might be like.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a:solidFill>
                            <a:schemeClr val="tx1"/>
                          </a:solidFill>
                          <a:latin typeface="Lato" panose="020B0604020202020204" charset="0"/>
                          <a:ea typeface="Lato" panose="020B0604020202020204" charset="0"/>
                          <a:cs typeface="Lato" panose="020B0604020202020204" charset="0"/>
                        </a:rPr>
                        <a:t>Expectations</a:t>
                      </a:r>
                      <a:r>
                        <a:rPr lang="en-GB" sz="1600" baseline="0" dirty="0">
                          <a:solidFill>
                            <a:schemeClr val="tx1"/>
                          </a:solidFill>
                          <a:latin typeface="Lato" panose="020B0604020202020204" charset="0"/>
                          <a:ea typeface="Lato" panose="020B0604020202020204" charset="0"/>
                          <a:cs typeface="Lato" panose="020B0604020202020204" charset="0"/>
                        </a:rPr>
                        <a:t> will be explained </a:t>
                      </a:r>
                      <a:r>
                        <a:rPr lang="en-GB" sz="1600" dirty="0">
                          <a:solidFill>
                            <a:schemeClr val="tx1"/>
                          </a:solidFill>
                          <a:latin typeface="Lato" panose="020B0604020202020204" charset="0"/>
                          <a:ea typeface="Lato" panose="020B0604020202020204" charset="0"/>
                          <a:cs typeface="Lato" panose="020B0604020202020204" charset="0"/>
                        </a:rPr>
                        <a:t>in the first few weeks of starting secondary school. If you</a:t>
                      </a:r>
                      <a:r>
                        <a:rPr lang="en-GB" sz="1600" baseline="0" dirty="0">
                          <a:solidFill>
                            <a:schemeClr val="tx1"/>
                          </a:solidFill>
                          <a:latin typeface="Lato" panose="020B0604020202020204" charset="0"/>
                          <a:ea typeface="Lato" panose="020B0604020202020204" charset="0"/>
                          <a:cs typeface="Lato" panose="020B0604020202020204" charset="0"/>
                        </a:rPr>
                        <a:t> are</a:t>
                      </a:r>
                      <a:r>
                        <a:rPr lang="en-GB" sz="1600" dirty="0">
                          <a:solidFill>
                            <a:schemeClr val="tx1"/>
                          </a:solidFill>
                          <a:latin typeface="Lato" panose="020B0604020202020204" charset="0"/>
                          <a:ea typeface="Lato" panose="020B0604020202020204" charset="0"/>
                          <a:cs typeface="Lato" panose="020B0604020202020204" charset="0"/>
                        </a:rPr>
                        <a:t> unsure of any rules, teachers and older students can be asked.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2285750"/>
                  </a:ext>
                </a:extLst>
              </a:tr>
            </a:tbl>
          </a:graphicData>
        </a:graphic>
      </p:graphicFrame>
      <p:sp>
        <p:nvSpPr>
          <p:cNvPr id="4" name="Rounded Rectangle 3"/>
          <p:cNvSpPr/>
          <p:nvPr/>
        </p:nvSpPr>
        <p:spPr>
          <a:xfrm>
            <a:off x="2571750" y="3463474"/>
            <a:ext cx="4305300" cy="6667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 name="Rounded Rectangle 4"/>
          <p:cNvSpPr/>
          <p:nvPr/>
        </p:nvSpPr>
        <p:spPr>
          <a:xfrm>
            <a:off x="6972299" y="3463474"/>
            <a:ext cx="5067301" cy="66675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6" name="Rounded Rectangle 5"/>
          <p:cNvSpPr/>
          <p:nvPr/>
        </p:nvSpPr>
        <p:spPr>
          <a:xfrm>
            <a:off x="2571750" y="4304682"/>
            <a:ext cx="4305300" cy="91309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7" name="Rounded Rectangle 6"/>
          <p:cNvSpPr/>
          <p:nvPr/>
        </p:nvSpPr>
        <p:spPr>
          <a:xfrm>
            <a:off x="6972299" y="4304682"/>
            <a:ext cx="5067301" cy="81699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8" name="Rounded Rectangle 7"/>
          <p:cNvSpPr/>
          <p:nvPr/>
        </p:nvSpPr>
        <p:spPr>
          <a:xfrm>
            <a:off x="2571750" y="5257800"/>
            <a:ext cx="4305300" cy="87151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9" name="Rounded Rectangle 8"/>
          <p:cNvSpPr/>
          <p:nvPr/>
        </p:nvSpPr>
        <p:spPr>
          <a:xfrm>
            <a:off x="6972299" y="5257800"/>
            <a:ext cx="5067301" cy="87151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0" name="6-Point Star 9"/>
          <p:cNvSpPr/>
          <p:nvPr/>
        </p:nvSpPr>
        <p:spPr>
          <a:xfrm>
            <a:off x="786493" y="812800"/>
            <a:ext cx="1632857" cy="1879600"/>
          </a:xfrm>
          <a:prstGeom prst="star6">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Just for fun</a:t>
            </a:r>
            <a:endParaRPr lang="en-GB" sz="2000" b="1" dirty="0"/>
          </a:p>
        </p:txBody>
      </p:sp>
      <p:sp>
        <p:nvSpPr>
          <p:cNvPr id="11" name="TextBox 10"/>
          <p:cNvSpPr txBox="1"/>
          <p:nvPr/>
        </p:nvSpPr>
        <p:spPr>
          <a:xfrm>
            <a:off x="4203699" y="1492716"/>
            <a:ext cx="5537200" cy="707886"/>
          </a:xfrm>
          <a:prstGeom prst="rect">
            <a:avLst/>
          </a:prstGeom>
          <a:noFill/>
          <a:ln w="41275">
            <a:solidFill>
              <a:srgbClr val="FF6600"/>
            </a:solidFill>
          </a:ln>
        </p:spPr>
        <p:txBody>
          <a:bodyPr wrap="square" rtlCol="0">
            <a:spAutoFit/>
          </a:bodyPr>
          <a:lstStyle/>
          <a:p>
            <a:pPr algn="ctr"/>
            <a:r>
              <a:rPr lang="en-GB" sz="2000" dirty="0" smtClean="0"/>
              <a:t>Here’s a few more challenges for you to work out – click on the boxes to see our solutions</a:t>
            </a:r>
            <a:endParaRPr lang="en-GB" sz="2000" dirty="0"/>
          </a:p>
        </p:txBody>
      </p:sp>
    </p:spTree>
    <p:extLst>
      <p:ext uri="{BB962C8B-B14F-4D97-AF65-F5344CB8AC3E}">
        <p14:creationId xmlns:p14="http://schemas.microsoft.com/office/powerpoint/2010/main" val="31216383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 calcmode="lin" valueType="num">
                                      <p:cBhvr>
                                        <p:cTn id="8" dur="1000"/>
                                        <p:tgtEl>
                                          <p:spTgt spid="5"/>
                                        </p:tgtEl>
                                        <p:attrNameLst>
                                          <p:attrName>style.rotation</p:attrName>
                                        </p:attrNameLst>
                                      </p:cBhvr>
                                      <p:tavLst>
                                        <p:tav tm="0">
                                          <p:val>
                                            <p:fltVal val="0"/>
                                          </p:val>
                                        </p:tav>
                                        <p:tav tm="100000">
                                          <p:val>
                                            <p:fltVal val="90"/>
                                          </p:val>
                                        </p:tav>
                                      </p:tavLst>
                                    </p:anim>
                                    <p:animEffect transition="out" filter="fade">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exit" presetSubtype="4" fill="hold" grpId="0" nodeType="clickEffect">
                                  <p:stCondLst>
                                    <p:cond delay="0"/>
                                  </p:stCondLst>
                                  <p:childTnLst>
                                    <p:anim calcmode="lin" valueType="num">
                                      <p:cBhvr additive="base">
                                        <p:cTn id="15" dur="500"/>
                                        <p:tgtEl>
                                          <p:spTgt spid="4"/>
                                        </p:tgtEl>
                                        <p:attrNameLst>
                                          <p:attrName>ppt_x</p:attrName>
                                        </p:attrNameLst>
                                      </p:cBhvr>
                                      <p:tavLst>
                                        <p:tav tm="0">
                                          <p:val>
                                            <p:strVal val="ppt_x"/>
                                          </p:val>
                                        </p:tav>
                                        <p:tav tm="100000">
                                          <p:val>
                                            <p:strVal val="ppt_x"/>
                                          </p:val>
                                        </p:tav>
                                      </p:tavLst>
                                    </p:anim>
                                    <p:anim calcmode="lin" valueType="num">
                                      <p:cBhvr additive="base">
                                        <p:cTn id="16" dur="500"/>
                                        <p:tgtEl>
                                          <p:spTgt spid="4"/>
                                        </p:tgtEl>
                                        <p:attrNameLst>
                                          <p:attrName>ppt_y</p:attrName>
                                        </p:attrNameLst>
                                      </p:cBhvr>
                                      <p:tavLst>
                                        <p:tav tm="0">
                                          <p:val>
                                            <p:strVal val="ppt_y"/>
                                          </p:val>
                                        </p:tav>
                                        <p:tav tm="100000">
                                          <p:val>
                                            <p:strVal val="1+ppt_h/2"/>
                                          </p:val>
                                        </p:tav>
                                      </p:tavLst>
                                    </p:anim>
                                    <p:set>
                                      <p:cBhvr>
                                        <p:cTn id="1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6" presetClass="exit" presetSubtype="32" fill="hold" grpId="0" nodeType="clickEffect">
                                  <p:stCondLst>
                                    <p:cond delay="0"/>
                                  </p:stCondLst>
                                  <p:childTnLst>
                                    <p:animEffect transition="out" filter="circle(out)">
                                      <p:cBhvr>
                                        <p:cTn id="22" dur="2000"/>
                                        <p:tgtEl>
                                          <p:spTgt spid="6"/>
                                        </p:tgtEl>
                                      </p:cBhvr>
                                    </p:animEffect>
                                    <p:set>
                                      <p:cBhvr>
                                        <p:cTn id="2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26" presetClass="exit" presetSubtype="0" fill="hold" grpId="0" nodeType="clickEffect">
                                  <p:stCondLst>
                                    <p:cond delay="0"/>
                                  </p:stCondLst>
                                  <p:childTnLst>
                                    <p:animEffect transition="out" filter="wipe(down)">
                                      <p:cBhvr>
                                        <p:cTn id="28" dur="180" accel="50000">
                                          <p:stCondLst>
                                            <p:cond delay="1820"/>
                                          </p:stCondLst>
                                        </p:cTn>
                                        <p:tgtEl>
                                          <p:spTgt spid="7"/>
                                        </p:tgtEl>
                                      </p:cBhvr>
                                    </p:animEffect>
                                    <p:anim calcmode="lin" valueType="num">
                                      <p:cBhvr>
                                        <p:cTn id="29" dur="1822" tmFilter="0,0; 0.14,0.31; 0.43,0.73; 0.71,0.91; 1.0,1.0">
                                          <p:stCondLst>
                                            <p:cond delay="0"/>
                                          </p:stCondLst>
                                        </p:cTn>
                                        <p:tgtEl>
                                          <p:spTgt spid="7"/>
                                        </p:tgtEl>
                                        <p:attrNameLst>
                                          <p:attrName>ppt_x</p:attrName>
                                        </p:attrNameLst>
                                      </p:cBhvr>
                                      <p:tavLst>
                                        <p:tav tm="0">
                                          <p:val>
                                            <p:strVal val="ppt_x"/>
                                          </p:val>
                                        </p:tav>
                                        <p:tav tm="100000">
                                          <p:val>
                                            <p:strVal val="#ppt_x+0.25"/>
                                          </p:val>
                                        </p:tav>
                                      </p:tavLst>
                                    </p:anim>
                                    <p:anim calcmode="lin" valueType="num">
                                      <p:cBhvr>
                                        <p:cTn id="30" dur="178">
                                          <p:stCondLst>
                                            <p:cond delay="1822"/>
                                          </p:stCondLst>
                                        </p:cTn>
                                        <p:tgtEl>
                                          <p:spTgt spid="7"/>
                                        </p:tgtEl>
                                        <p:attrNameLst>
                                          <p:attrName>ppt_x</p:attrName>
                                        </p:attrNameLst>
                                      </p:cBhvr>
                                      <p:tavLst>
                                        <p:tav tm="0">
                                          <p:val>
                                            <p:strVal val="ppt_x"/>
                                          </p:val>
                                        </p:tav>
                                        <p:tav tm="100000">
                                          <p:val>
                                            <p:strVal val="ppt_x"/>
                                          </p:val>
                                        </p:tav>
                                      </p:tavLst>
                                    </p:anim>
                                    <p:anim calcmode="lin" valueType="num">
                                      <p:cBhvr>
                                        <p:cTn id="31" dur="664" tmFilter="0.0,0.0;0.25,0.07;0.50,0.2;0.75,0.467;1.0,1.0">
                                          <p:stCondLst>
                                            <p:cond delay="0"/>
                                          </p:stCondLst>
                                        </p:cTn>
                                        <p:tgtEl>
                                          <p:spTgt spid="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2" dur="664" tmFilter="0, 0; 0.125,0.2665; 0.25,0.4; 0.375,0.465; 0.5,0.5;  0.625,0.535; 0.75,0.6; 0.875,0.7335; 1,1">
                                          <p:stCondLst>
                                            <p:cond delay="664"/>
                                          </p:stCondLst>
                                        </p:cTn>
                                        <p:tgtEl>
                                          <p:spTgt spid="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3" dur="332" tmFilter="0, 0; 0.125,0.2665; 0.25,0.4; 0.375,0.465; 0.5,0.5;  0.625,0.535; 0.75,0.6; 0.875,0.7335; 1,1">
                                          <p:stCondLst>
                                            <p:cond delay="1324"/>
                                          </p:stCondLst>
                                        </p:cTn>
                                        <p:tgtEl>
                                          <p:spTgt spid="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4" dur="164" tmFilter="0, 0; 0.125,0.2665; 0.25,0.4; 0.375,0.465; 0.5,0.5;  0.625,0.535; 0.75,0.6; 0.875,0.7335; 1,1">
                                          <p:stCondLst>
                                            <p:cond delay="1656"/>
                                          </p:stCondLst>
                                        </p:cTn>
                                        <p:tgtEl>
                                          <p:spTgt spid="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5" dur="180" accel="50000">
                                          <p:stCondLst>
                                            <p:cond delay="1820"/>
                                          </p:stCondLst>
                                        </p:cTn>
                                        <p:tgtEl>
                                          <p:spTgt spid="7"/>
                                        </p:tgtEl>
                                        <p:attrNameLst>
                                          <p:attrName>ppt_y</p:attrName>
                                        </p:attrNameLst>
                                      </p:cBhvr>
                                      <p:tavLst>
                                        <p:tav tm="0">
                                          <p:val>
                                            <p:strVal val="ppt_y"/>
                                          </p:val>
                                        </p:tav>
                                        <p:tav tm="100000">
                                          <p:val>
                                            <p:strVal val="ppt_y+ppt_h"/>
                                          </p:val>
                                        </p:tav>
                                      </p:tavLst>
                                    </p:anim>
                                    <p:animScale>
                                      <p:cBhvr>
                                        <p:cTn id="36" dur="26">
                                          <p:stCondLst>
                                            <p:cond delay="620"/>
                                          </p:stCondLst>
                                        </p:cTn>
                                        <p:tgtEl>
                                          <p:spTgt spid="7"/>
                                        </p:tgtEl>
                                      </p:cBhvr>
                                      <p:to x="100000" y="60000"/>
                                    </p:animScale>
                                    <p:animScale>
                                      <p:cBhvr>
                                        <p:cTn id="37" dur="166" decel="50000">
                                          <p:stCondLst>
                                            <p:cond delay="646"/>
                                          </p:stCondLst>
                                        </p:cTn>
                                        <p:tgtEl>
                                          <p:spTgt spid="7"/>
                                        </p:tgtEl>
                                      </p:cBhvr>
                                      <p:to x="100000" y="100000"/>
                                    </p:animScale>
                                    <p:animScale>
                                      <p:cBhvr>
                                        <p:cTn id="38" dur="26">
                                          <p:stCondLst>
                                            <p:cond delay="1312"/>
                                          </p:stCondLst>
                                        </p:cTn>
                                        <p:tgtEl>
                                          <p:spTgt spid="7"/>
                                        </p:tgtEl>
                                      </p:cBhvr>
                                      <p:to x="100000" y="80000"/>
                                    </p:animScale>
                                    <p:animScale>
                                      <p:cBhvr>
                                        <p:cTn id="39" dur="166" decel="50000">
                                          <p:stCondLst>
                                            <p:cond delay="1338"/>
                                          </p:stCondLst>
                                        </p:cTn>
                                        <p:tgtEl>
                                          <p:spTgt spid="7"/>
                                        </p:tgtEl>
                                      </p:cBhvr>
                                      <p:to x="100000" y="100000"/>
                                    </p:animScale>
                                    <p:animScale>
                                      <p:cBhvr>
                                        <p:cTn id="40" dur="26">
                                          <p:stCondLst>
                                            <p:cond delay="1642"/>
                                          </p:stCondLst>
                                        </p:cTn>
                                        <p:tgtEl>
                                          <p:spTgt spid="7"/>
                                        </p:tgtEl>
                                      </p:cBhvr>
                                      <p:to x="100000" y="90000"/>
                                    </p:animScale>
                                    <p:animScale>
                                      <p:cBhvr>
                                        <p:cTn id="41" dur="166" decel="50000">
                                          <p:stCondLst>
                                            <p:cond delay="1668"/>
                                          </p:stCondLst>
                                        </p:cTn>
                                        <p:tgtEl>
                                          <p:spTgt spid="7"/>
                                        </p:tgtEl>
                                      </p:cBhvr>
                                      <p:to x="100000" y="100000"/>
                                    </p:animScale>
                                    <p:animScale>
                                      <p:cBhvr>
                                        <p:cTn id="42" dur="26">
                                          <p:stCondLst>
                                            <p:cond delay="1808"/>
                                          </p:stCondLst>
                                        </p:cTn>
                                        <p:tgtEl>
                                          <p:spTgt spid="7"/>
                                        </p:tgtEl>
                                      </p:cBhvr>
                                      <p:to x="100000" y="95000"/>
                                    </p:animScale>
                                    <p:animScale>
                                      <p:cBhvr>
                                        <p:cTn id="43" dur="166" decel="50000">
                                          <p:stCondLst>
                                            <p:cond delay="1834"/>
                                          </p:stCondLst>
                                        </p:cTn>
                                        <p:tgtEl>
                                          <p:spTgt spid="7"/>
                                        </p:tgtEl>
                                      </p:cBhvr>
                                      <p:to x="100000" y="100000"/>
                                    </p:animScale>
                                    <p:set>
                                      <p:cBhvr>
                                        <p:cTn id="44"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5" restart="whenNotActive" fill="hold" evtFilter="cancelBubble" nodeType="interactiveSeq">
                <p:stCondLst>
                  <p:cond evt="onClick" delay="0">
                    <p:tgtEl>
                      <p:spTgt spid="8"/>
                    </p:tgtEl>
                  </p:cond>
                </p:stCondLst>
                <p:endSync evt="end" delay="0">
                  <p:rtn val="all"/>
                </p:endSync>
                <p:childTnLst>
                  <p:par>
                    <p:cTn id="46" fill="hold">
                      <p:stCondLst>
                        <p:cond delay="0"/>
                      </p:stCondLst>
                      <p:childTnLst>
                        <p:par>
                          <p:cTn id="47" fill="hold">
                            <p:stCondLst>
                              <p:cond delay="0"/>
                            </p:stCondLst>
                            <p:childTnLst>
                              <p:par>
                                <p:cTn id="48" presetID="16" presetClass="exit" presetSubtype="21" fill="hold" grpId="0" nodeType="clickEffect">
                                  <p:stCondLst>
                                    <p:cond delay="0"/>
                                  </p:stCondLst>
                                  <p:childTnLst>
                                    <p:animEffect transition="out" filter="barn(inVertical)">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45" presetClass="exit" presetSubtype="0" fill="hold" grpId="0" nodeType="clickEffect">
                                  <p:stCondLst>
                                    <p:cond delay="0"/>
                                  </p:stCondLst>
                                  <p:childTnLst>
                                    <p:animEffect transition="out" filter="fade">
                                      <p:cBhvr>
                                        <p:cTn id="55" dur="2000"/>
                                        <p:tgtEl>
                                          <p:spTgt spid="9"/>
                                        </p:tgtEl>
                                      </p:cBhvr>
                                    </p:animEffect>
                                    <p:anim calcmode="lin" valueType="num">
                                      <p:cBhvr>
                                        <p:cTn id="56" dur="2000"/>
                                        <p:tgtEl>
                                          <p:spTgt spid="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7" dur="2000"/>
                                        <p:tgtEl>
                                          <p:spTgt spid="9"/>
                                        </p:tgtEl>
                                        <p:attrNameLst>
                                          <p:attrName>ppt_h</p:attrName>
                                        </p:attrNameLst>
                                      </p:cBhvr>
                                      <p:tavLst>
                                        <p:tav tm="0">
                                          <p:val>
                                            <p:strVal val="ppt_h"/>
                                          </p:val>
                                        </p:tav>
                                        <p:tav tm="100000">
                                          <p:val>
                                            <p:strVal val="ppt_h"/>
                                          </p:val>
                                        </p:tav>
                                      </p:tavLst>
                                    </p:anim>
                                    <p:set>
                                      <p:cBhvr>
                                        <p:cTn id="58"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6140768" y="130629"/>
            <a:ext cx="6051232" cy="856342"/>
          </a:xfrm>
        </p:spPr>
        <p:txBody>
          <a:bodyPr/>
          <a:lstStyle/>
          <a:p>
            <a:r>
              <a:rPr lang="en-GB" dirty="0" smtClean="0"/>
              <a:t>Activity Guide</a:t>
            </a:r>
            <a:endParaRPr lang="en-GB" dirty="0"/>
          </a:p>
        </p:txBody>
      </p:sp>
      <p:sp>
        <p:nvSpPr>
          <p:cNvPr id="5" name="6-Point Star 4"/>
          <p:cNvSpPr/>
          <p:nvPr/>
        </p:nvSpPr>
        <p:spPr>
          <a:xfrm>
            <a:off x="1128486" y="4136797"/>
            <a:ext cx="1741712" cy="2002746"/>
          </a:xfrm>
          <a:prstGeom prst="star6">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Share your work</a:t>
            </a:r>
            <a:endParaRPr lang="en-GB" sz="2000" b="1" dirty="0"/>
          </a:p>
        </p:txBody>
      </p:sp>
      <p:sp>
        <p:nvSpPr>
          <p:cNvPr id="6" name="TextBox 5"/>
          <p:cNvSpPr txBox="1"/>
          <p:nvPr/>
        </p:nvSpPr>
        <p:spPr>
          <a:xfrm>
            <a:off x="2815771" y="525306"/>
            <a:ext cx="4049486" cy="923330"/>
          </a:xfrm>
          <a:prstGeom prst="rect">
            <a:avLst/>
          </a:prstGeom>
          <a:solidFill>
            <a:schemeClr val="bg1"/>
          </a:solidFill>
          <a:ln>
            <a:solidFill>
              <a:schemeClr val="accent1">
                <a:shade val="50000"/>
              </a:schemeClr>
            </a:solidFill>
          </a:ln>
        </p:spPr>
        <p:txBody>
          <a:bodyPr wrap="square" rtlCol="0">
            <a:spAutoFit/>
          </a:bodyPr>
          <a:lstStyle/>
          <a:p>
            <a:r>
              <a:rPr lang="en-GB" dirty="0" smtClean="0"/>
              <a:t>These activities are to help you to prepare for your time at CTS, there is no need to return these or bring them in</a:t>
            </a:r>
            <a:endParaRPr lang="en-GB" dirty="0"/>
          </a:p>
        </p:txBody>
      </p:sp>
      <p:sp>
        <p:nvSpPr>
          <p:cNvPr id="7" name="6-Point Star 6"/>
          <p:cNvSpPr/>
          <p:nvPr/>
        </p:nvSpPr>
        <p:spPr>
          <a:xfrm>
            <a:off x="1128485" y="2072139"/>
            <a:ext cx="1741713" cy="1919290"/>
          </a:xfrm>
          <a:prstGeom prst="star6">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Online Activity</a:t>
            </a:r>
            <a:endParaRPr lang="en-GB" sz="2000" b="1" dirty="0"/>
          </a:p>
        </p:txBody>
      </p:sp>
      <p:sp>
        <p:nvSpPr>
          <p:cNvPr id="8" name="6-Point Star 7"/>
          <p:cNvSpPr/>
          <p:nvPr/>
        </p:nvSpPr>
        <p:spPr>
          <a:xfrm>
            <a:off x="1128486" y="47171"/>
            <a:ext cx="1687286" cy="1879600"/>
          </a:xfrm>
          <a:prstGeom prst="star6">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Just for fun</a:t>
            </a:r>
            <a:endParaRPr lang="en-GB" sz="2000" b="1" dirty="0"/>
          </a:p>
        </p:txBody>
      </p:sp>
      <p:sp>
        <p:nvSpPr>
          <p:cNvPr id="9" name="TextBox 8"/>
          <p:cNvSpPr txBox="1"/>
          <p:nvPr/>
        </p:nvSpPr>
        <p:spPr>
          <a:xfrm>
            <a:off x="2870199" y="2708618"/>
            <a:ext cx="4049486" cy="646331"/>
          </a:xfrm>
          <a:prstGeom prst="rect">
            <a:avLst/>
          </a:prstGeom>
          <a:solidFill>
            <a:schemeClr val="bg1"/>
          </a:solidFill>
          <a:ln>
            <a:solidFill>
              <a:schemeClr val="accent1">
                <a:shade val="50000"/>
              </a:schemeClr>
            </a:solidFill>
          </a:ln>
        </p:spPr>
        <p:txBody>
          <a:bodyPr wrap="square" rtlCol="0">
            <a:spAutoFit/>
          </a:bodyPr>
          <a:lstStyle/>
          <a:p>
            <a:r>
              <a:rPr lang="en-GB" dirty="0" smtClean="0"/>
              <a:t>Complete these activities online using Microsoft Teams by clicking on the link</a:t>
            </a:r>
            <a:endParaRPr lang="en-GB" dirty="0"/>
          </a:p>
        </p:txBody>
      </p:sp>
      <p:sp>
        <p:nvSpPr>
          <p:cNvPr id="10" name="TextBox 9"/>
          <p:cNvSpPr txBox="1"/>
          <p:nvPr/>
        </p:nvSpPr>
        <p:spPr>
          <a:xfrm>
            <a:off x="2870199" y="4676505"/>
            <a:ext cx="4049486" cy="923330"/>
          </a:xfrm>
          <a:prstGeom prst="rect">
            <a:avLst/>
          </a:prstGeom>
          <a:solidFill>
            <a:schemeClr val="bg1"/>
          </a:solidFill>
          <a:ln>
            <a:solidFill>
              <a:schemeClr val="accent1">
                <a:shade val="50000"/>
              </a:schemeClr>
            </a:solidFill>
          </a:ln>
        </p:spPr>
        <p:txBody>
          <a:bodyPr wrap="square" rtlCol="0">
            <a:spAutoFit/>
          </a:bodyPr>
          <a:lstStyle/>
          <a:p>
            <a:r>
              <a:rPr lang="en-GB" dirty="0" smtClean="0"/>
              <a:t>If you would like to bring these to school when you start, then you will have a chance to share this work</a:t>
            </a:r>
            <a:endParaRPr lang="en-GB" dirty="0"/>
          </a:p>
        </p:txBody>
      </p:sp>
      <p:sp>
        <p:nvSpPr>
          <p:cNvPr id="11" name="TextBox 10"/>
          <p:cNvSpPr txBox="1"/>
          <p:nvPr/>
        </p:nvSpPr>
        <p:spPr>
          <a:xfrm flipH="1">
            <a:off x="7872185" y="1326606"/>
            <a:ext cx="3312887" cy="1200329"/>
          </a:xfrm>
          <a:prstGeom prst="rect">
            <a:avLst/>
          </a:prstGeom>
          <a:solidFill>
            <a:schemeClr val="bg1"/>
          </a:solidFill>
          <a:ln w="44450">
            <a:solidFill>
              <a:srgbClr val="FF6600"/>
            </a:solidFill>
          </a:ln>
        </p:spPr>
        <p:txBody>
          <a:bodyPr wrap="square" rtlCol="0">
            <a:spAutoFit/>
          </a:bodyPr>
          <a:lstStyle/>
          <a:p>
            <a:pPr algn="ctr"/>
            <a:r>
              <a:rPr lang="en-GB" sz="2400" dirty="0" smtClean="0"/>
              <a:t>Instructions for all activities are in an orange box like this</a:t>
            </a:r>
            <a:endParaRPr lang="en-GB" sz="2400" dirty="0"/>
          </a:p>
        </p:txBody>
      </p:sp>
      <p:sp>
        <p:nvSpPr>
          <p:cNvPr id="12" name="Vertical Scroll 11"/>
          <p:cNvSpPr/>
          <p:nvPr/>
        </p:nvSpPr>
        <p:spPr>
          <a:xfrm>
            <a:off x="7629072" y="2924628"/>
            <a:ext cx="3556000" cy="3759200"/>
          </a:xfrm>
          <a:prstGeom prst="vertic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If you have a printer and would like to print the resources, please find PDF versions on our website by clicking </a:t>
            </a:r>
            <a:r>
              <a:rPr lang="en-GB" dirty="0" smtClean="0">
                <a:solidFill>
                  <a:schemeClr val="tx1"/>
                </a:solidFill>
                <a:hlinkClick r:id="rId3"/>
              </a:rPr>
              <a:t>here.</a:t>
            </a:r>
            <a:endParaRPr lang="en-GB" dirty="0" smtClean="0">
              <a:solidFill>
                <a:schemeClr val="tx1"/>
              </a:solidFill>
            </a:endParaRPr>
          </a:p>
          <a:p>
            <a:pPr algn="ctr"/>
            <a:endParaRPr lang="en-GB" dirty="0">
              <a:solidFill>
                <a:schemeClr val="tx1"/>
              </a:solidFill>
            </a:endParaRPr>
          </a:p>
          <a:p>
            <a:pPr algn="ctr"/>
            <a:r>
              <a:rPr lang="en-GB" dirty="0" smtClean="0">
                <a:solidFill>
                  <a:schemeClr val="tx1"/>
                </a:solidFill>
              </a:rPr>
              <a:t>Alternatively, you can complete any activity on your own paper.</a:t>
            </a:r>
            <a:endParaRPr lang="en-GB" dirty="0">
              <a:solidFill>
                <a:schemeClr val="tx1"/>
              </a:solidFill>
            </a:endParaRPr>
          </a:p>
        </p:txBody>
      </p:sp>
    </p:spTree>
    <p:extLst>
      <p:ext uri="{BB962C8B-B14F-4D97-AF65-F5344CB8AC3E}">
        <p14:creationId xmlns:p14="http://schemas.microsoft.com/office/powerpoint/2010/main" val="29118541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b="1" i="1" dirty="0"/>
              <a:t>Friday</a:t>
            </a:r>
          </a:p>
        </p:txBody>
      </p:sp>
      <p:pic>
        <p:nvPicPr>
          <p:cNvPr id="5" name="Picture 4" descr="Handwritten Happy Friday design - Vector download"/>
          <p:cNvPicPr>
            <a:picLocks noChangeAspect="1"/>
          </p:cNvPicPr>
          <p:nvPr/>
        </p:nvPicPr>
        <p:blipFill rotWithShape="1">
          <a:blip r:embed="rId2">
            <a:extLst>
              <a:ext uri="{28A0092B-C50C-407E-A947-70E740481C1C}">
                <a14:useLocalDpi xmlns:a14="http://schemas.microsoft.com/office/drawing/2010/main" val="0"/>
              </a:ext>
            </a:extLst>
          </a:blip>
          <a:srcRect b="8909"/>
          <a:stretch/>
        </p:blipFill>
        <p:spPr>
          <a:xfrm>
            <a:off x="2021671" y="1079500"/>
            <a:ext cx="8790792" cy="5327753"/>
          </a:xfrm>
          <a:prstGeom prst="rect">
            <a:avLst/>
          </a:prstGeom>
          <a:ln w="25400">
            <a:solidFill>
              <a:schemeClr val="tx1"/>
            </a:solidFill>
          </a:ln>
        </p:spPr>
      </p:pic>
    </p:spTree>
    <p:extLst>
      <p:ext uri="{BB962C8B-B14F-4D97-AF65-F5344CB8AC3E}">
        <p14:creationId xmlns:p14="http://schemas.microsoft.com/office/powerpoint/2010/main" val="9510244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175500" y="160338"/>
            <a:ext cx="3968749" cy="582612"/>
          </a:xfrm>
        </p:spPr>
        <p:txBody>
          <a:bodyPr/>
          <a:lstStyle/>
          <a:p>
            <a:r>
              <a:rPr lang="en-GB" sz="2800" dirty="0" smtClean="0"/>
              <a:t>Celebrating your success</a:t>
            </a:r>
            <a:endParaRPr lang="en-GB" sz="2800" dirty="0"/>
          </a:p>
        </p:txBody>
      </p:sp>
      <p:sp>
        <p:nvSpPr>
          <p:cNvPr id="4" name="Rectangle 3"/>
          <p:cNvSpPr/>
          <p:nvPr/>
        </p:nvSpPr>
        <p:spPr>
          <a:xfrm>
            <a:off x="2165262" y="2006803"/>
            <a:ext cx="4575809" cy="4708981"/>
          </a:xfrm>
          <a:prstGeom prst="rect">
            <a:avLst/>
          </a:prstGeom>
          <a:ln w="50800">
            <a:solidFill>
              <a:srgbClr val="FF6600"/>
            </a:solidFill>
          </a:ln>
        </p:spPr>
        <p:txBody>
          <a:bodyPr wrap="square">
            <a:spAutoFit/>
          </a:bodyPr>
          <a:lstStyle/>
          <a:p>
            <a:r>
              <a:rPr lang="en-GB" sz="2000" b="1" u="sng" dirty="0" smtClean="0"/>
              <a:t>My </a:t>
            </a:r>
            <a:r>
              <a:rPr lang="en-GB" sz="2000" b="1" u="sng" dirty="0"/>
              <a:t>J</a:t>
            </a:r>
            <a:r>
              <a:rPr lang="en-GB" sz="2000" b="1" u="sng" dirty="0" smtClean="0"/>
              <a:t>ourney </a:t>
            </a:r>
            <a:r>
              <a:rPr lang="en-GB" sz="2000" b="1" u="sng" dirty="0"/>
              <a:t>S</a:t>
            </a:r>
            <a:r>
              <a:rPr lang="en-GB" sz="2000" b="1" u="sng" dirty="0" smtClean="0"/>
              <a:t>o </a:t>
            </a:r>
            <a:r>
              <a:rPr lang="en-GB" sz="2000" b="1" u="sng" dirty="0"/>
              <a:t>F</a:t>
            </a:r>
            <a:r>
              <a:rPr lang="en-GB" sz="2000" b="1" u="sng" dirty="0" smtClean="0"/>
              <a:t>ar:</a:t>
            </a:r>
          </a:p>
          <a:p>
            <a:endParaRPr lang="en-GB" sz="2000" b="1" u="sng" dirty="0"/>
          </a:p>
          <a:p>
            <a:r>
              <a:rPr lang="en-GB" sz="2000" dirty="0"/>
              <a:t>Think about the last few years of </a:t>
            </a:r>
            <a:r>
              <a:rPr lang="en-GB" sz="2000" dirty="0" smtClean="0"/>
              <a:t>school…</a:t>
            </a:r>
            <a:endParaRPr lang="en-GB" sz="2000" dirty="0"/>
          </a:p>
          <a:p>
            <a:endParaRPr lang="en-GB" sz="2000" dirty="0"/>
          </a:p>
          <a:p>
            <a:r>
              <a:rPr lang="en-GB" sz="2000" dirty="0"/>
              <a:t>Try to come up with at least one example of:</a:t>
            </a:r>
          </a:p>
          <a:p>
            <a:endParaRPr lang="en-GB" sz="2000" dirty="0"/>
          </a:p>
          <a:p>
            <a:pPr marL="285750" indent="-285750">
              <a:buFont typeface="Arial" panose="020B0604020202020204" pitchFamily="34" charset="0"/>
              <a:buChar char="•"/>
            </a:pPr>
            <a:r>
              <a:rPr lang="en-GB" sz="2000" dirty="0"/>
              <a:t>Something you are proud of</a:t>
            </a:r>
          </a:p>
          <a:p>
            <a:pPr marL="285750" indent="-285750">
              <a:buFont typeface="Arial" panose="020B0604020202020204" pitchFamily="34" charset="0"/>
              <a:buChar char="•"/>
            </a:pPr>
            <a:r>
              <a:rPr lang="en-GB" sz="2000" dirty="0"/>
              <a:t>P</a:t>
            </a:r>
            <a:r>
              <a:rPr lang="en-GB" sz="2000" dirty="0" smtClean="0"/>
              <a:t>rogress </a:t>
            </a:r>
            <a:r>
              <a:rPr lang="en-GB" sz="2000" dirty="0"/>
              <a:t>you have made (skills, subjects, friendships etc.)</a:t>
            </a:r>
          </a:p>
          <a:p>
            <a:pPr marL="285750" indent="-285750">
              <a:buFont typeface="Arial" panose="020B0604020202020204" pitchFamily="34" charset="0"/>
              <a:buChar char="•"/>
            </a:pPr>
            <a:r>
              <a:rPr lang="en-GB" sz="2000" dirty="0"/>
              <a:t>The best thing you have learnt</a:t>
            </a:r>
          </a:p>
          <a:p>
            <a:pPr marL="285750" indent="-285750">
              <a:buFont typeface="Arial" panose="020B0604020202020204" pitchFamily="34" charset="0"/>
              <a:buChar char="•"/>
            </a:pPr>
            <a:r>
              <a:rPr lang="en-GB" sz="2000" dirty="0" smtClean="0"/>
              <a:t>Ways in which </a:t>
            </a:r>
            <a:r>
              <a:rPr lang="en-GB" sz="2000" dirty="0"/>
              <a:t>you have changed between Reception and </a:t>
            </a:r>
            <a:r>
              <a:rPr lang="en-GB" sz="2000" dirty="0" smtClean="0"/>
              <a:t>now</a:t>
            </a:r>
          </a:p>
          <a:p>
            <a:pPr marL="285750" indent="-285750">
              <a:buFont typeface="Arial" panose="020B0604020202020204" pitchFamily="34" charset="0"/>
              <a:buChar char="•"/>
            </a:pPr>
            <a:r>
              <a:rPr lang="en-GB" sz="2000" dirty="0" smtClean="0"/>
              <a:t>A routine or habit you would like to keep when in secondary school</a:t>
            </a:r>
            <a:endParaRPr lang="en-GB" sz="2000" dirty="0"/>
          </a:p>
        </p:txBody>
      </p:sp>
      <p:pic>
        <p:nvPicPr>
          <p:cNvPr id="5" name="Picture 4"/>
          <p:cNvPicPr>
            <a:picLocks noChangeAspect="1"/>
          </p:cNvPicPr>
          <p:nvPr/>
        </p:nvPicPr>
        <p:blipFill>
          <a:blip r:embed="rId2"/>
          <a:stretch>
            <a:fillRect/>
          </a:stretch>
        </p:blipFill>
        <p:spPr>
          <a:xfrm>
            <a:off x="6991257" y="986461"/>
            <a:ext cx="4651651" cy="2584928"/>
          </a:xfrm>
          <a:prstGeom prst="rect">
            <a:avLst/>
          </a:prstGeom>
        </p:spPr>
      </p:pic>
      <p:sp>
        <p:nvSpPr>
          <p:cNvPr id="6" name="6-Point Star 5"/>
          <p:cNvSpPr/>
          <p:nvPr/>
        </p:nvSpPr>
        <p:spPr>
          <a:xfrm>
            <a:off x="532405" y="528519"/>
            <a:ext cx="1632857" cy="1879600"/>
          </a:xfrm>
          <a:prstGeom prst="star6">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Just for fun</a:t>
            </a:r>
            <a:endParaRPr lang="en-GB" sz="2000" b="1" dirty="0"/>
          </a:p>
        </p:txBody>
      </p:sp>
      <p:pic>
        <p:nvPicPr>
          <p:cNvPr id="3" name="Picture 2" descr="It's Not All About Money: 5 Ways to Redefine Succes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3652" y="2408119"/>
            <a:ext cx="3914691" cy="2611833"/>
          </a:xfrm>
          <a:prstGeom prst="rect">
            <a:avLst/>
          </a:prstGeom>
        </p:spPr>
      </p:pic>
      <p:pic>
        <p:nvPicPr>
          <p:cNvPr id="8" name="Picture 7" descr="Today is the Moment of Christ’s Presence, A Sermon on Luke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27129">
            <a:off x="9143784" y="4663719"/>
            <a:ext cx="2649426" cy="1891856"/>
          </a:xfrm>
          <a:prstGeom prst="rect">
            <a:avLst/>
          </a:prstGeom>
        </p:spPr>
      </p:pic>
    </p:spTree>
    <p:extLst>
      <p:ext uri="{BB962C8B-B14F-4D97-AF65-F5344CB8AC3E}">
        <p14:creationId xmlns:p14="http://schemas.microsoft.com/office/powerpoint/2010/main" val="23087439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Message to self</a:t>
            </a:r>
            <a:endParaRPr lang="en-GB" dirty="0"/>
          </a:p>
        </p:txBody>
      </p:sp>
      <p:sp>
        <p:nvSpPr>
          <p:cNvPr id="4" name="Rectangle 3"/>
          <p:cNvSpPr/>
          <p:nvPr/>
        </p:nvSpPr>
        <p:spPr>
          <a:xfrm>
            <a:off x="957943" y="2624155"/>
            <a:ext cx="5950857" cy="1723549"/>
          </a:xfrm>
          <a:prstGeom prst="rect">
            <a:avLst/>
          </a:prstGeom>
        </p:spPr>
        <p:txBody>
          <a:bodyPr wrap="square">
            <a:spAutoFit/>
          </a:bodyPr>
          <a:lstStyle/>
          <a:p>
            <a:pPr lvl="0">
              <a:defRPr/>
            </a:pPr>
            <a:r>
              <a:rPr lang="en-GB" sz="2000" dirty="0" smtClean="0">
                <a:solidFill>
                  <a:srgbClr val="7030A0"/>
                </a:solidFill>
                <a:ea typeface="Lato" panose="020B0604020202020204" charset="0"/>
                <a:cs typeface="Lato" panose="020B0604020202020204" charset="0"/>
              </a:rPr>
              <a:t>Which </a:t>
            </a:r>
            <a:r>
              <a:rPr lang="en-GB" sz="2000" dirty="0">
                <a:solidFill>
                  <a:srgbClr val="7030A0"/>
                </a:solidFill>
                <a:ea typeface="Lato" panose="020B0604020202020204" charset="0"/>
                <a:cs typeface="Lato" panose="020B0604020202020204" charset="0"/>
              </a:rPr>
              <a:t>key </a:t>
            </a:r>
            <a:r>
              <a:rPr lang="en-GB" sz="2000" dirty="0" smtClean="0">
                <a:solidFill>
                  <a:srgbClr val="7030A0"/>
                </a:solidFill>
                <a:ea typeface="Lato" panose="020B0604020202020204" charset="0"/>
                <a:cs typeface="Lato" panose="020B0604020202020204" charset="0"/>
              </a:rPr>
              <a:t>pieces </a:t>
            </a:r>
            <a:r>
              <a:rPr lang="en-GB" sz="2000" dirty="0">
                <a:solidFill>
                  <a:srgbClr val="7030A0"/>
                </a:solidFill>
                <a:ea typeface="Lato" panose="020B0604020202020204" charset="0"/>
                <a:cs typeface="Lato" panose="020B0604020202020204" charset="0"/>
              </a:rPr>
              <a:t>of advice are going to help you manage your thoughts and feelings so that you are </a:t>
            </a:r>
            <a:r>
              <a:rPr lang="en-GB" sz="2000" dirty="0" smtClean="0">
                <a:solidFill>
                  <a:srgbClr val="7030A0"/>
                </a:solidFill>
                <a:ea typeface="Lato" panose="020B0604020202020204" charset="0"/>
                <a:cs typeface="Lato" panose="020B0604020202020204" charset="0"/>
              </a:rPr>
              <a:t>fully prepared for all </a:t>
            </a:r>
            <a:r>
              <a:rPr lang="en-GB" sz="2000" dirty="0">
                <a:solidFill>
                  <a:srgbClr val="7030A0"/>
                </a:solidFill>
                <a:ea typeface="Lato" panose="020B0604020202020204" charset="0"/>
                <a:cs typeface="Lato" panose="020B0604020202020204" charset="0"/>
              </a:rPr>
              <a:t>the opportunities and challenges of moving into Year 7? </a:t>
            </a:r>
          </a:p>
          <a:p>
            <a:pPr lvl="0">
              <a:defRPr/>
            </a:pPr>
            <a:endParaRPr lang="en-GB" sz="2600" dirty="0">
              <a:solidFill>
                <a:prstClr val="black"/>
              </a:solidFill>
              <a:latin typeface="Lato" panose="020B0604020202020204" charset="0"/>
              <a:ea typeface="Lato" panose="020B0604020202020204" charset="0"/>
              <a:cs typeface="Lato" panose="020B0604020202020204" charset="0"/>
            </a:endParaRPr>
          </a:p>
        </p:txBody>
      </p:sp>
      <p:pic>
        <p:nvPicPr>
          <p:cNvPr id="7" name="Picture 6"/>
          <p:cNvPicPr>
            <a:picLocks noChangeAspect="1"/>
          </p:cNvPicPr>
          <p:nvPr/>
        </p:nvPicPr>
        <p:blipFill>
          <a:blip r:embed="rId2"/>
          <a:stretch>
            <a:fillRect/>
          </a:stretch>
        </p:blipFill>
        <p:spPr>
          <a:xfrm>
            <a:off x="7278705" y="1061775"/>
            <a:ext cx="4499238" cy="5413717"/>
          </a:xfrm>
          <a:prstGeom prst="rect">
            <a:avLst/>
          </a:prstGeom>
        </p:spPr>
      </p:pic>
      <p:sp>
        <p:nvSpPr>
          <p:cNvPr id="5" name="TextBox 4"/>
          <p:cNvSpPr txBox="1"/>
          <p:nvPr/>
        </p:nvSpPr>
        <p:spPr>
          <a:xfrm>
            <a:off x="957943" y="4153434"/>
            <a:ext cx="5588000" cy="1015663"/>
          </a:xfrm>
          <a:prstGeom prst="rect">
            <a:avLst/>
          </a:prstGeom>
          <a:noFill/>
          <a:ln w="34925">
            <a:solidFill>
              <a:srgbClr val="FF6600"/>
            </a:solidFill>
          </a:ln>
        </p:spPr>
        <p:txBody>
          <a:bodyPr wrap="square" rtlCol="0">
            <a:spAutoFit/>
          </a:bodyPr>
          <a:lstStyle/>
          <a:p>
            <a:pPr algn="ctr"/>
            <a:r>
              <a:rPr lang="en-GB" sz="2000" dirty="0">
                <a:solidFill>
                  <a:prstClr val="black"/>
                </a:solidFill>
                <a:ea typeface="Lato" panose="020B0604020202020204" charset="0"/>
                <a:cs typeface="Lato" panose="020B0604020202020204" charset="0"/>
              </a:rPr>
              <a:t>Write a short uplifting message of advice to yourself. This can be opened and read on the evening before you start your new school. </a:t>
            </a:r>
          </a:p>
        </p:txBody>
      </p:sp>
      <p:sp>
        <p:nvSpPr>
          <p:cNvPr id="8" name="6-Point Star 7"/>
          <p:cNvSpPr/>
          <p:nvPr/>
        </p:nvSpPr>
        <p:spPr>
          <a:xfrm>
            <a:off x="878114" y="555869"/>
            <a:ext cx="1632857" cy="1879600"/>
          </a:xfrm>
          <a:prstGeom prst="star6">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Just for fun</a:t>
            </a:r>
            <a:endParaRPr lang="en-GB" sz="2000" b="1" dirty="0"/>
          </a:p>
        </p:txBody>
      </p:sp>
    </p:spTree>
    <p:extLst>
      <p:ext uri="{BB962C8B-B14F-4D97-AF65-F5344CB8AC3E}">
        <p14:creationId xmlns:p14="http://schemas.microsoft.com/office/powerpoint/2010/main" val="5554684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6256883" y="1884657"/>
            <a:ext cx="5477918" cy="2402885"/>
          </a:xfrm>
        </p:spPr>
        <p:txBody>
          <a:bodyPr/>
          <a:lstStyle/>
          <a:p>
            <a:endParaRPr lang="en-GB" sz="1800" dirty="0"/>
          </a:p>
          <a:p>
            <a:r>
              <a:rPr lang="en-GB" sz="1800" dirty="0"/>
              <a:t>We know that as you start secondary school you’ll be hoping for many things, and we know there are many possibilities that will open up to you. You have the power to change the world and reading The Book of Hopes is the perfect way to start</a:t>
            </a:r>
            <a:r>
              <a:rPr lang="en-GB" sz="1800" dirty="0" smtClean="0"/>
              <a:t>.</a:t>
            </a:r>
          </a:p>
          <a:p>
            <a:r>
              <a:rPr lang="en-GB" sz="1800" dirty="0" smtClean="0"/>
              <a:t>You </a:t>
            </a:r>
            <a:r>
              <a:rPr lang="en-GB" sz="1800" dirty="0"/>
              <a:t>can read it for free online at: </a:t>
            </a:r>
          </a:p>
          <a:p>
            <a:r>
              <a:rPr lang="en-GB" sz="1800" dirty="0">
                <a:hlinkClick r:id="rId2"/>
              </a:rPr>
              <a:t>https://</a:t>
            </a:r>
            <a:r>
              <a:rPr lang="en-GB" sz="1800" dirty="0" smtClean="0">
                <a:hlinkClick r:id="rId2"/>
              </a:rPr>
              <a:t>issuu.com/bloomsburypublishing/docs/thebookofhopes_interactivepdf/376</a:t>
            </a:r>
            <a:r>
              <a:rPr lang="en-GB" sz="1800" dirty="0" smtClean="0"/>
              <a:t> </a:t>
            </a:r>
          </a:p>
          <a:p>
            <a:r>
              <a:rPr lang="en-GB" sz="1800" dirty="0" smtClean="0"/>
              <a:t>(Please note, this only works fully with Google Chrome internet browser)</a:t>
            </a:r>
            <a:endParaRPr lang="en-GB" sz="1800" dirty="0"/>
          </a:p>
          <a:p>
            <a:r>
              <a:rPr lang="en-GB" sz="1800" dirty="0"/>
              <a:t>You don’t have to read all of the book at once, </a:t>
            </a:r>
            <a:r>
              <a:rPr lang="en-GB" sz="1800" dirty="0" smtClean="0"/>
              <a:t>but over the Summer Holiday we would encourage you to dip </a:t>
            </a:r>
            <a:r>
              <a:rPr lang="en-GB" sz="1800" dirty="0"/>
              <a:t>in and out of it, choosing stories, poems and essays that appeal to </a:t>
            </a:r>
            <a:r>
              <a:rPr lang="en-GB" sz="1800" dirty="0" smtClean="0"/>
              <a:t>you.</a:t>
            </a:r>
            <a:endParaRPr lang="en-GB" dirty="0"/>
          </a:p>
          <a:p>
            <a:endParaRPr lang="en-GB"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299" y="0"/>
            <a:ext cx="4848301" cy="6858000"/>
          </a:xfrm>
          <a:prstGeom prst="rect">
            <a:avLst/>
          </a:prstGeom>
        </p:spPr>
      </p:pic>
      <p:sp>
        <p:nvSpPr>
          <p:cNvPr id="4" name="6-Point Star 3"/>
          <p:cNvSpPr/>
          <p:nvPr/>
        </p:nvSpPr>
        <p:spPr>
          <a:xfrm>
            <a:off x="5643600" y="171450"/>
            <a:ext cx="1741714" cy="1919290"/>
          </a:xfrm>
          <a:prstGeom prst="star6">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Online Activity</a:t>
            </a:r>
            <a:endParaRPr lang="en-GB" sz="2000" b="1" dirty="0"/>
          </a:p>
        </p:txBody>
      </p:sp>
      <p:sp>
        <p:nvSpPr>
          <p:cNvPr id="7" name="Rectangle 6"/>
          <p:cNvSpPr/>
          <p:nvPr/>
        </p:nvSpPr>
        <p:spPr>
          <a:xfrm>
            <a:off x="7998597" y="171450"/>
            <a:ext cx="2702651" cy="1754326"/>
          </a:xfrm>
          <a:prstGeom prst="rect">
            <a:avLst/>
          </a:prstGeom>
          <a:noFill/>
        </p:spPr>
        <p:txBody>
          <a:bodyPr wrap="square" lIns="91440" tIns="45720" rIns="91440" bIns="45720">
            <a:spAutoFit/>
          </a:bodyPr>
          <a:lstStyle/>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Summer Reading</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621788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t="-9000" b="-9000"/>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type="body" sz="quarter" idx="10"/>
          </p:nvPr>
        </p:nvSpPr>
        <p:spPr/>
        <p:txBody>
          <a:bodyPr/>
          <a:lstStyle/>
          <a:p>
            <a:endParaRPr lang="en-GB" dirty="0"/>
          </a:p>
          <a:p>
            <a:pPr algn="ctr"/>
            <a:r>
              <a:rPr lang="en-GB" sz="5400" b="1" dirty="0" smtClean="0"/>
              <a:t>FAQs</a:t>
            </a:r>
          </a:p>
          <a:p>
            <a:endParaRPr lang="en-GB" dirty="0"/>
          </a:p>
        </p:txBody>
      </p:sp>
      <p:sp>
        <p:nvSpPr>
          <p:cNvPr id="3" name="TextBox 2"/>
          <p:cNvSpPr txBox="1"/>
          <p:nvPr/>
        </p:nvSpPr>
        <p:spPr>
          <a:xfrm flipH="1">
            <a:off x="522514" y="3924300"/>
            <a:ext cx="4830536" cy="2677656"/>
          </a:xfrm>
          <a:prstGeom prst="rect">
            <a:avLst/>
          </a:prstGeom>
          <a:solidFill>
            <a:schemeClr val="bg1"/>
          </a:solidFill>
          <a:ln w="44450">
            <a:solidFill>
              <a:srgbClr val="FF6600"/>
            </a:solidFill>
          </a:ln>
        </p:spPr>
        <p:txBody>
          <a:bodyPr wrap="square" rtlCol="0">
            <a:spAutoFit/>
          </a:bodyPr>
          <a:lstStyle/>
          <a:p>
            <a:pPr algn="ctr"/>
            <a:r>
              <a:rPr lang="en-GB" sz="2800" dirty="0" smtClean="0"/>
              <a:t>On the next couple of pages you will find some questions that were asked by students in our last questionnaire</a:t>
            </a:r>
            <a:r>
              <a:rPr lang="en-GB" sz="2800" b="1" u="sng" dirty="0" smtClean="0"/>
              <a:t>. </a:t>
            </a:r>
            <a:r>
              <a:rPr lang="en-GB" sz="2800" b="1" u="sng" dirty="0"/>
              <a:t>C</a:t>
            </a:r>
            <a:r>
              <a:rPr lang="en-GB" sz="2800" b="1" u="sng" dirty="0" smtClean="0"/>
              <a:t>lick on the question</a:t>
            </a:r>
            <a:r>
              <a:rPr lang="en-GB" sz="2800" dirty="0" smtClean="0"/>
              <a:t> to reveal the answer!</a:t>
            </a:r>
            <a:endParaRPr lang="en-GB" sz="2800" dirty="0"/>
          </a:p>
        </p:txBody>
      </p:sp>
    </p:spTree>
    <p:extLst>
      <p:ext uri="{BB962C8B-B14F-4D97-AF65-F5344CB8AC3E}">
        <p14:creationId xmlns:p14="http://schemas.microsoft.com/office/powerpoint/2010/main" val="36284194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l="-10000" r="-10000"/>
          </a:stretch>
        </a:blipFill>
        <a:effectLst/>
      </p:bgPr>
    </p:bg>
    <p:spTree>
      <p:nvGrpSpPr>
        <p:cNvPr id="1" name=""/>
        <p:cNvGrpSpPr/>
        <p:nvPr/>
      </p:nvGrpSpPr>
      <p:grpSpPr>
        <a:xfrm>
          <a:off x="0" y="0"/>
          <a:ext cx="0" cy="0"/>
          <a:chOff x="0" y="0"/>
          <a:chExt cx="0" cy="0"/>
        </a:xfrm>
      </p:grpSpPr>
      <p:sp>
        <p:nvSpPr>
          <p:cNvPr id="3" name="Oval 2"/>
          <p:cNvSpPr/>
          <p:nvPr/>
        </p:nvSpPr>
        <p:spPr>
          <a:xfrm>
            <a:off x="628650" y="990600"/>
            <a:ext cx="1943100" cy="177165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smtClean="0">
                <a:solidFill>
                  <a:schemeClr val="tx1"/>
                </a:solidFill>
              </a:rPr>
              <a:t>What if I have a food allergy or intolerance?</a:t>
            </a:r>
            <a:endParaRPr lang="en-GB" b="1" dirty="0">
              <a:solidFill>
                <a:schemeClr val="tx1"/>
              </a:solidFill>
            </a:endParaRPr>
          </a:p>
        </p:txBody>
      </p:sp>
      <p:sp>
        <p:nvSpPr>
          <p:cNvPr id="4" name="Oval 3"/>
          <p:cNvSpPr/>
          <p:nvPr/>
        </p:nvSpPr>
        <p:spPr>
          <a:xfrm>
            <a:off x="2571750" y="990600"/>
            <a:ext cx="1943100" cy="1771650"/>
          </a:xfrm>
          <a:prstGeom prst="ellipse">
            <a:avLst/>
          </a:prstGeom>
          <a:solidFill>
            <a:srgbClr val="40ACF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schemeClr val="tx1"/>
              </a:solidFill>
            </a:endParaRPr>
          </a:p>
        </p:txBody>
      </p:sp>
      <p:sp>
        <p:nvSpPr>
          <p:cNvPr id="5" name="Flowchart: Terminator 4"/>
          <p:cNvSpPr/>
          <p:nvPr/>
        </p:nvSpPr>
        <p:spPr>
          <a:xfrm>
            <a:off x="2571750" y="990600"/>
            <a:ext cx="8534400" cy="1771650"/>
          </a:xfrm>
          <a:prstGeom prst="flowChartTerminator">
            <a:avLst/>
          </a:prstGeom>
          <a:solidFill>
            <a:srgbClr val="40AC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The restaurant caters for dietary requirements including lactose/gluten free. Nuts are never served and all allergens are clearly marked on the menus.</a:t>
            </a:r>
          </a:p>
        </p:txBody>
      </p:sp>
      <p:sp>
        <p:nvSpPr>
          <p:cNvPr id="8" name="Oval 7"/>
          <p:cNvSpPr/>
          <p:nvPr/>
        </p:nvSpPr>
        <p:spPr>
          <a:xfrm>
            <a:off x="628650" y="2940050"/>
            <a:ext cx="1943100" cy="177165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smtClean="0">
                <a:solidFill>
                  <a:schemeClr val="tx1"/>
                </a:solidFill>
              </a:rPr>
              <a:t>When will I find out my tutor group and who my tutor is?</a:t>
            </a:r>
            <a:endParaRPr lang="en-GB" b="1" dirty="0">
              <a:solidFill>
                <a:schemeClr val="tx1"/>
              </a:solidFill>
            </a:endParaRPr>
          </a:p>
        </p:txBody>
      </p:sp>
      <p:sp>
        <p:nvSpPr>
          <p:cNvPr id="9" name="Oval 8"/>
          <p:cNvSpPr/>
          <p:nvPr/>
        </p:nvSpPr>
        <p:spPr>
          <a:xfrm>
            <a:off x="2571750" y="2940050"/>
            <a:ext cx="1943100" cy="1771650"/>
          </a:xfrm>
          <a:prstGeom prst="ellipse">
            <a:avLst/>
          </a:prstGeom>
          <a:solidFill>
            <a:srgbClr val="40ACF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schemeClr val="tx1"/>
              </a:solidFill>
            </a:endParaRPr>
          </a:p>
        </p:txBody>
      </p:sp>
      <p:sp>
        <p:nvSpPr>
          <p:cNvPr id="10" name="Flowchart: Terminator 9"/>
          <p:cNvSpPr/>
          <p:nvPr/>
        </p:nvSpPr>
        <p:spPr>
          <a:xfrm>
            <a:off x="2571750" y="2940050"/>
            <a:ext cx="8534400" cy="1771650"/>
          </a:xfrm>
          <a:prstGeom prst="flowChartTerminator">
            <a:avLst/>
          </a:prstGeom>
          <a:solidFill>
            <a:srgbClr val="40AC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We are in the process of organising this at the moment. We will update our website with information on </a:t>
            </a:r>
            <a:r>
              <a:rPr lang="en-GB" dirty="0" smtClean="0">
                <a:solidFill>
                  <a:schemeClr val="tx1"/>
                </a:solidFill>
              </a:rPr>
              <a:t>tutor groups and Form </a:t>
            </a:r>
            <a:r>
              <a:rPr lang="en-GB" dirty="0">
                <a:solidFill>
                  <a:schemeClr val="tx1"/>
                </a:solidFill>
              </a:rPr>
              <a:t>Tutors in the coming weeks. </a:t>
            </a:r>
          </a:p>
        </p:txBody>
      </p:sp>
      <p:sp>
        <p:nvSpPr>
          <p:cNvPr id="11" name="Oval 10"/>
          <p:cNvSpPr/>
          <p:nvPr/>
        </p:nvSpPr>
        <p:spPr>
          <a:xfrm>
            <a:off x="628650" y="4889500"/>
            <a:ext cx="1943100" cy="177165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smtClean="0">
                <a:solidFill>
                  <a:schemeClr val="tx1"/>
                </a:solidFill>
              </a:rPr>
              <a:t>Can I buy 2</a:t>
            </a:r>
            <a:r>
              <a:rPr lang="en-GB" b="1" baseline="30000" dirty="0" smtClean="0">
                <a:solidFill>
                  <a:schemeClr val="tx1"/>
                </a:solidFill>
              </a:rPr>
              <a:t>nd</a:t>
            </a:r>
            <a:r>
              <a:rPr lang="en-GB" b="1" dirty="0" smtClean="0">
                <a:solidFill>
                  <a:schemeClr val="tx1"/>
                </a:solidFill>
              </a:rPr>
              <a:t> hand uniform or do I need to buy new?</a:t>
            </a:r>
            <a:endParaRPr lang="en-GB" b="1" dirty="0">
              <a:solidFill>
                <a:schemeClr val="tx1"/>
              </a:solidFill>
            </a:endParaRPr>
          </a:p>
        </p:txBody>
      </p:sp>
      <p:sp>
        <p:nvSpPr>
          <p:cNvPr id="12" name="Oval 11"/>
          <p:cNvSpPr/>
          <p:nvPr/>
        </p:nvSpPr>
        <p:spPr>
          <a:xfrm>
            <a:off x="2571750" y="4889500"/>
            <a:ext cx="1943100" cy="1771650"/>
          </a:xfrm>
          <a:prstGeom prst="ellipse">
            <a:avLst/>
          </a:prstGeom>
          <a:solidFill>
            <a:srgbClr val="40ACF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schemeClr val="tx1"/>
              </a:solidFill>
            </a:endParaRPr>
          </a:p>
        </p:txBody>
      </p:sp>
      <p:sp>
        <p:nvSpPr>
          <p:cNvPr id="13" name="Flowchart: Terminator 12"/>
          <p:cNvSpPr/>
          <p:nvPr/>
        </p:nvSpPr>
        <p:spPr>
          <a:xfrm>
            <a:off x="2571750" y="4889500"/>
            <a:ext cx="8534400" cy="1771650"/>
          </a:xfrm>
          <a:prstGeom prst="flowChartTerminator">
            <a:avLst/>
          </a:prstGeom>
          <a:solidFill>
            <a:srgbClr val="40AC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smtClean="0">
                <a:solidFill>
                  <a:schemeClr val="tx1"/>
                </a:solidFill>
              </a:rPr>
              <a:t>The logo </a:t>
            </a:r>
            <a:r>
              <a:rPr lang="en-GB" dirty="0">
                <a:solidFill>
                  <a:schemeClr val="tx1"/>
                </a:solidFill>
              </a:rPr>
              <a:t>has changed on the blazers however the old ones are still acceptable to wear in school. Uniform can be purchased from KS </a:t>
            </a:r>
            <a:r>
              <a:rPr lang="en-GB" dirty="0" err="1">
                <a:solidFill>
                  <a:schemeClr val="tx1"/>
                </a:solidFill>
              </a:rPr>
              <a:t>Schoolwear</a:t>
            </a:r>
            <a:r>
              <a:rPr lang="en-GB" dirty="0">
                <a:solidFill>
                  <a:schemeClr val="tx1"/>
                </a:solidFill>
              </a:rPr>
              <a:t> and the uniform pages on our website include a handy guide for measurements should you wish to order online. </a:t>
            </a:r>
          </a:p>
        </p:txBody>
      </p:sp>
      <p:sp>
        <p:nvSpPr>
          <p:cNvPr id="14" name="Content Placeholder 1"/>
          <p:cNvSpPr>
            <a:spLocks noGrp="1"/>
          </p:cNvSpPr>
          <p:nvPr>
            <p:ph type="body" sz="quarter" idx="10"/>
          </p:nvPr>
        </p:nvSpPr>
        <p:spPr/>
        <p:txBody>
          <a:bodyPr/>
          <a:lstStyle/>
          <a:p>
            <a:endParaRPr lang="en-GB" dirty="0"/>
          </a:p>
          <a:p>
            <a:pPr algn="ctr"/>
            <a:r>
              <a:rPr lang="en-GB" sz="5400" b="1" dirty="0" smtClean="0"/>
              <a:t>FAQs</a:t>
            </a:r>
          </a:p>
          <a:p>
            <a:endParaRPr lang="en-GB" dirty="0"/>
          </a:p>
        </p:txBody>
      </p:sp>
    </p:spTree>
    <p:extLst>
      <p:ext uri="{BB962C8B-B14F-4D97-AF65-F5344CB8AC3E}">
        <p14:creationId xmlns:p14="http://schemas.microsoft.com/office/powerpoint/2010/main" val="42686851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05079 0.00556 L 0.54219 0.00139 " pathEditMode="relative" rAng="0" ptsTypes="AA">
                                      <p:cBhvr>
                                        <p:cTn id="6" dur="1000" fill="hold"/>
                                        <p:tgtEl>
                                          <p:spTgt spid="4"/>
                                        </p:tgtEl>
                                        <p:attrNameLst>
                                          <p:attrName>ppt_x</p:attrName>
                                          <p:attrName>ppt_y</p:attrName>
                                        </p:attrNameLst>
                                      </p:cBhvr>
                                      <p:rCtr x="29648" y="-208"/>
                                    </p:animMotion>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000"/>
                                        <p:tgtEl>
                                          <p:spTgt spid="5"/>
                                        </p:tgtEl>
                                      </p:cBhvr>
                                    </p:animEffect>
                                  </p:childTnLst>
                                </p:cTn>
                              </p:par>
                              <p:par>
                                <p:cTn id="10" presetID="10" presetClass="entr" presetSubtype="0" fill="hold" nodeType="withEffect">
                                  <p:stCondLst>
                                    <p:cond delay="5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childTnLst>
              </p:cTn>
              <p:nextCondLst>
                <p:cond evt="onClick" delay="0">
                  <p:tgtEl>
                    <p:spTgt spid="3"/>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63" presetClass="path" presetSubtype="0" accel="50000" decel="50000" fill="hold" grpId="0" nodeType="clickEffect">
                                  <p:stCondLst>
                                    <p:cond delay="0"/>
                                  </p:stCondLst>
                                  <p:childTnLst>
                                    <p:animMotion origin="layout" path="M -0.05079 0.00556 L 0.54219 0.00139 " pathEditMode="relative" rAng="0" ptsTypes="AA">
                                      <p:cBhvr>
                                        <p:cTn id="17" dur="1000" fill="hold"/>
                                        <p:tgtEl>
                                          <p:spTgt spid="9"/>
                                        </p:tgtEl>
                                        <p:attrNameLst>
                                          <p:attrName>ppt_x</p:attrName>
                                          <p:attrName>ppt_y</p:attrName>
                                        </p:attrNameLst>
                                      </p:cBhvr>
                                      <p:rCtr x="29648" y="-208"/>
                                    </p:animMotion>
                                  </p:childTnLst>
                                </p:cTn>
                              </p:par>
                              <p:par>
                                <p:cTn id="18" presetID="22" presetClass="entr" presetSubtype="8"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1000"/>
                                        <p:tgtEl>
                                          <p:spTgt spid="10"/>
                                        </p:tgtEl>
                                      </p:cBhvr>
                                    </p:animEffect>
                                  </p:childTnLst>
                                </p:cTn>
                              </p:par>
                              <p:par>
                                <p:cTn id="21" presetID="10" presetClass="entr" presetSubtype="0" fill="hold" nodeType="withEffect">
                                  <p:stCondLst>
                                    <p:cond delay="5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grpId="0" nodeType="clickEffect">
                                  <p:stCondLst>
                                    <p:cond delay="0"/>
                                  </p:stCondLst>
                                  <p:childTnLst>
                                    <p:animMotion origin="layout" path="M -0.05079 0.00556 L 0.54219 0.00139 " pathEditMode="relative" rAng="0" ptsTypes="AA">
                                      <p:cBhvr>
                                        <p:cTn id="28" dur="1000" fill="hold"/>
                                        <p:tgtEl>
                                          <p:spTgt spid="12"/>
                                        </p:tgtEl>
                                        <p:attrNameLst>
                                          <p:attrName>ppt_x</p:attrName>
                                          <p:attrName>ppt_y</p:attrName>
                                        </p:attrNameLst>
                                      </p:cBhvr>
                                      <p:rCtr x="29648" y="-208"/>
                                    </p:animMotion>
                                  </p:childTnLst>
                                </p:cTn>
                              </p:par>
                              <p:par>
                                <p:cTn id="29" presetID="2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1000"/>
                                        <p:tgtEl>
                                          <p:spTgt spid="13"/>
                                        </p:tgtEl>
                                      </p:cBhvr>
                                    </p:animEffect>
                                  </p:childTnLst>
                                </p:cTn>
                              </p:par>
                              <p:par>
                                <p:cTn id="32" presetID="10" presetClass="entr" presetSubtype="0" fill="hold" nodeType="withEffect">
                                  <p:stCondLst>
                                    <p:cond delay="500"/>
                                  </p:stCondLst>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fade">
                                      <p:cBhvr>
                                        <p:cTn id="34" dur="500"/>
                                        <p:tgtEl>
                                          <p:spTgt spid="13">
                                            <p:txEl>
                                              <p:pRg st="0" end="0"/>
                                            </p:txEl>
                                          </p:spTgt>
                                        </p:tgtEl>
                                      </p:cBhvr>
                                    </p:animEffect>
                                  </p:childTnLst>
                                </p:cTn>
                              </p:par>
                            </p:childTnLst>
                          </p:cTn>
                        </p:par>
                      </p:childTnLst>
                    </p:cTn>
                  </p:par>
                </p:childTnLst>
              </p:cTn>
              <p:nextCondLst>
                <p:cond evt="onClick" delay="0">
                  <p:tgtEl>
                    <p:spTgt spid="11"/>
                  </p:tgtEl>
                </p:cond>
              </p:nextCondLst>
            </p:seq>
          </p:childTnLst>
        </p:cTn>
      </p:par>
    </p:tnLst>
    <p:bldLst>
      <p:bldP spid="4" grpId="0" animBg="1"/>
      <p:bldP spid="5" grpId="0" animBg="1"/>
      <p:bldP spid="9" grpId="0" animBg="1"/>
      <p:bldP spid="10" grpId="0" animBg="1"/>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l="-10000" r="-10000"/>
          </a:stretch>
        </a:blipFill>
        <a:effectLst/>
      </p:bgPr>
    </p:bg>
    <p:spTree>
      <p:nvGrpSpPr>
        <p:cNvPr id="1" name=""/>
        <p:cNvGrpSpPr/>
        <p:nvPr/>
      </p:nvGrpSpPr>
      <p:grpSpPr>
        <a:xfrm>
          <a:off x="0" y="0"/>
          <a:ext cx="0" cy="0"/>
          <a:chOff x="0" y="0"/>
          <a:chExt cx="0" cy="0"/>
        </a:xfrm>
      </p:grpSpPr>
      <p:sp>
        <p:nvSpPr>
          <p:cNvPr id="3" name="Oval 2"/>
          <p:cNvSpPr/>
          <p:nvPr/>
        </p:nvSpPr>
        <p:spPr>
          <a:xfrm>
            <a:off x="628650" y="990600"/>
            <a:ext cx="1943100" cy="177165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schemeClr val="tx1"/>
                </a:solidFill>
              </a:rPr>
              <a:t>What time and date does school start?</a:t>
            </a:r>
          </a:p>
        </p:txBody>
      </p:sp>
      <p:sp>
        <p:nvSpPr>
          <p:cNvPr id="4" name="Oval 3"/>
          <p:cNvSpPr/>
          <p:nvPr/>
        </p:nvSpPr>
        <p:spPr>
          <a:xfrm>
            <a:off x="2571750" y="990600"/>
            <a:ext cx="1943100" cy="1771650"/>
          </a:xfrm>
          <a:prstGeom prst="ellipse">
            <a:avLst/>
          </a:prstGeom>
          <a:solidFill>
            <a:srgbClr val="40ACF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schemeClr val="tx1"/>
              </a:solidFill>
            </a:endParaRPr>
          </a:p>
        </p:txBody>
      </p:sp>
      <p:sp>
        <p:nvSpPr>
          <p:cNvPr id="5" name="Flowchart: Terminator 4"/>
          <p:cNvSpPr/>
          <p:nvPr/>
        </p:nvSpPr>
        <p:spPr>
          <a:xfrm>
            <a:off x="2571750" y="990600"/>
            <a:ext cx="8534400" cy="1771650"/>
          </a:xfrm>
          <a:prstGeom prst="flowChartTerminator">
            <a:avLst/>
          </a:prstGeom>
          <a:solidFill>
            <a:srgbClr val="40AC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The term is due to start on Thursday 3</a:t>
            </a:r>
            <a:r>
              <a:rPr lang="en-GB" baseline="30000" dirty="0">
                <a:solidFill>
                  <a:schemeClr val="tx1"/>
                </a:solidFill>
              </a:rPr>
              <a:t>rd</a:t>
            </a:r>
            <a:r>
              <a:rPr lang="en-GB" dirty="0">
                <a:solidFill>
                  <a:schemeClr val="tx1"/>
                </a:solidFill>
              </a:rPr>
              <a:t> September. Please keep an eye on our website as timings for the school day are under review and school opening is subject to government guidance due to Covid-19.</a:t>
            </a:r>
          </a:p>
        </p:txBody>
      </p:sp>
      <p:sp>
        <p:nvSpPr>
          <p:cNvPr id="8" name="Oval 7"/>
          <p:cNvSpPr/>
          <p:nvPr/>
        </p:nvSpPr>
        <p:spPr>
          <a:xfrm>
            <a:off x="628650" y="2940050"/>
            <a:ext cx="1943100" cy="177165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schemeClr val="tx1"/>
                </a:solidFill>
              </a:rPr>
              <a:t>When do we put money on our swipe cards?</a:t>
            </a:r>
          </a:p>
        </p:txBody>
      </p:sp>
      <p:sp>
        <p:nvSpPr>
          <p:cNvPr id="9" name="Oval 8"/>
          <p:cNvSpPr/>
          <p:nvPr/>
        </p:nvSpPr>
        <p:spPr>
          <a:xfrm>
            <a:off x="2571750" y="2940050"/>
            <a:ext cx="1943100" cy="1771650"/>
          </a:xfrm>
          <a:prstGeom prst="ellipse">
            <a:avLst/>
          </a:prstGeom>
          <a:solidFill>
            <a:srgbClr val="40ACF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schemeClr val="tx1"/>
              </a:solidFill>
            </a:endParaRPr>
          </a:p>
        </p:txBody>
      </p:sp>
      <p:sp>
        <p:nvSpPr>
          <p:cNvPr id="10" name="Flowchart: Terminator 9"/>
          <p:cNvSpPr/>
          <p:nvPr/>
        </p:nvSpPr>
        <p:spPr>
          <a:xfrm>
            <a:off x="2571750" y="2940050"/>
            <a:ext cx="8534400" cy="1771650"/>
          </a:xfrm>
          <a:prstGeom prst="flowChartTerminator">
            <a:avLst/>
          </a:prstGeom>
          <a:solidFill>
            <a:srgbClr val="40AC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Your parents will be able to load your account with credit before the first day, then when you receive your card it will automatically be updated with your balance.</a:t>
            </a:r>
          </a:p>
        </p:txBody>
      </p:sp>
      <p:sp>
        <p:nvSpPr>
          <p:cNvPr id="11" name="Oval 10"/>
          <p:cNvSpPr/>
          <p:nvPr/>
        </p:nvSpPr>
        <p:spPr>
          <a:xfrm>
            <a:off x="628650" y="4889500"/>
            <a:ext cx="1943100" cy="177165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schemeClr val="tx1"/>
                </a:solidFill>
              </a:rPr>
              <a:t>How will I know my way around?</a:t>
            </a:r>
          </a:p>
        </p:txBody>
      </p:sp>
      <p:sp>
        <p:nvSpPr>
          <p:cNvPr id="12" name="Oval 11"/>
          <p:cNvSpPr/>
          <p:nvPr/>
        </p:nvSpPr>
        <p:spPr>
          <a:xfrm>
            <a:off x="2571750" y="4889500"/>
            <a:ext cx="1943100" cy="1771650"/>
          </a:xfrm>
          <a:prstGeom prst="ellipse">
            <a:avLst/>
          </a:prstGeom>
          <a:solidFill>
            <a:srgbClr val="40ACF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schemeClr val="tx1"/>
              </a:solidFill>
            </a:endParaRPr>
          </a:p>
        </p:txBody>
      </p:sp>
      <p:sp>
        <p:nvSpPr>
          <p:cNvPr id="13" name="Flowchart: Terminator 12"/>
          <p:cNvSpPr/>
          <p:nvPr/>
        </p:nvSpPr>
        <p:spPr>
          <a:xfrm>
            <a:off x="2571750" y="4889500"/>
            <a:ext cx="8534400" cy="1771650"/>
          </a:xfrm>
          <a:prstGeom prst="flowChartTerminator">
            <a:avLst/>
          </a:prstGeom>
          <a:solidFill>
            <a:srgbClr val="40AC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When you first get to school you will be met by members of staff to guide you to where you need to go. You will be given a map of the school and you can ask at any time if you are lost. There are lots of friendly people about.</a:t>
            </a:r>
          </a:p>
        </p:txBody>
      </p:sp>
      <p:sp>
        <p:nvSpPr>
          <p:cNvPr id="14" name="Content Placeholder 1"/>
          <p:cNvSpPr>
            <a:spLocks noGrp="1"/>
          </p:cNvSpPr>
          <p:nvPr>
            <p:ph type="body" sz="quarter" idx="10"/>
          </p:nvPr>
        </p:nvSpPr>
        <p:spPr/>
        <p:txBody>
          <a:bodyPr/>
          <a:lstStyle/>
          <a:p>
            <a:endParaRPr lang="en-GB" dirty="0"/>
          </a:p>
          <a:p>
            <a:pPr algn="ctr"/>
            <a:r>
              <a:rPr lang="en-GB" sz="5400" b="1" dirty="0" smtClean="0"/>
              <a:t>FAQs</a:t>
            </a:r>
          </a:p>
          <a:p>
            <a:endParaRPr lang="en-GB" dirty="0"/>
          </a:p>
        </p:txBody>
      </p:sp>
    </p:spTree>
    <p:extLst>
      <p:ext uri="{BB962C8B-B14F-4D97-AF65-F5344CB8AC3E}">
        <p14:creationId xmlns:p14="http://schemas.microsoft.com/office/powerpoint/2010/main" val="14564370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05079 0.00556 L 0.54219 0.00139 " pathEditMode="relative" rAng="0" ptsTypes="AA">
                                      <p:cBhvr>
                                        <p:cTn id="6" dur="1000" fill="hold"/>
                                        <p:tgtEl>
                                          <p:spTgt spid="4"/>
                                        </p:tgtEl>
                                        <p:attrNameLst>
                                          <p:attrName>ppt_x</p:attrName>
                                          <p:attrName>ppt_y</p:attrName>
                                        </p:attrNameLst>
                                      </p:cBhvr>
                                      <p:rCtr x="29648" y="-208"/>
                                    </p:animMotion>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000"/>
                                        <p:tgtEl>
                                          <p:spTgt spid="5"/>
                                        </p:tgtEl>
                                      </p:cBhvr>
                                    </p:animEffect>
                                  </p:childTnLst>
                                </p:cTn>
                              </p:par>
                              <p:par>
                                <p:cTn id="10" presetID="10" presetClass="entr" presetSubtype="0" fill="hold" nodeType="withEffect">
                                  <p:stCondLst>
                                    <p:cond delay="5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childTnLst>
              </p:cTn>
              <p:nextCondLst>
                <p:cond evt="onClick" delay="0">
                  <p:tgtEl>
                    <p:spTgt spid="3"/>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63" presetClass="path" presetSubtype="0" accel="50000" decel="50000" fill="hold" grpId="0" nodeType="clickEffect">
                                  <p:stCondLst>
                                    <p:cond delay="0"/>
                                  </p:stCondLst>
                                  <p:childTnLst>
                                    <p:animMotion origin="layout" path="M -0.05079 0.00556 L 0.54219 0.00139 " pathEditMode="relative" rAng="0" ptsTypes="AA">
                                      <p:cBhvr>
                                        <p:cTn id="17" dur="1000" fill="hold"/>
                                        <p:tgtEl>
                                          <p:spTgt spid="9"/>
                                        </p:tgtEl>
                                        <p:attrNameLst>
                                          <p:attrName>ppt_x</p:attrName>
                                          <p:attrName>ppt_y</p:attrName>
                                        </p:attrNameLst>
                                      </p:cBhvr>
                                      <p:rCtr x="29648" y="-208"/>
                                    </p:animMotion>
                                  </p:childTnLst>
                                </p:cTn>
                              </p:par>
                              <p:par>
                                <p:cTn id="18" presetID="22" presetClass="entr" presetSubtype="8"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1000"/>
                                        <p:tgtEl>
                                          <p:spTgt spid="10"/>
                                        </p:tgtEl>
                                      </p:cBhvr>
                                    </p:animEffect>
                                  </p:childTnLst>
                                </p:cTn>
                              </p:par>
                              <p:par>
                                <p:cTn id="21" presetID="10" presetClass="entr" presetSubtype="0" fill="hold" nodeType="withEffect">
                                  <p:stCondLst>
                                    <p:cond delay="5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grpId="0" nodeType="clickEffect">
                                  <p:stCondLst>
                                    <p:cond delay="0"/>
                                  </p:stCondLst>
                                  <p:childTnLst>
                                    <p:animMotion origin="layout" path="M -0.05079 0.00556 L 0.54219 0.00139 " pathEditMode="relative" rAng="0" ptsTypes="AA">
                                      <p:cBhvr>
                                        <p:cTn id="28" dur="1000" fill="hold"/>
                                        <p:tgtEl>
                                          <p:spTgt spid="12"/>
                                        </p:tgtEl>
                                        <p:attrNameLst>
                                          <p:attrName>ppt_x</p:attrName>
                                          <p:attrName>ppt_y</p:attrName>
                                        </p:attrNameLst>
                                      </p:cBhvr>
                                      <p:rCtr x="29648" y="-208"/>
                                    </p:animMotion>
                                  </p:childTnLst>
                                </p:cTn>
                              </p:par>
                              <p:par>
                                <p:cTn id="29" presetID="2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1000"/>
                                        <p:tgtEl>
                                          <p:spTgt spid="13"/>
                                        </p:tgtEl>
                                      </p:cBhvr>
                                    </p:animEffect>
                                  </p:childTnLst>
                                </p:cTn>
                              </p:par>
                              <p:par>
                                <p:cTn id="32" presetID="10" presetClass="entr" presetSubtype="0" fill="hold" nodeType="withEffect">
                                  <p:stCondLst>
                                    <p:cond delay="500"/>
                                  </p:stCondLst>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fade">
                                      <p:cBhvr>
                                        <p:cTn id="34" dur="500"/>
                                        <p:tgtEl>
                                          <p:spTgt spid="13">
                                            <p:txEl>
                                              <p:pRg st="0" end="0"/>
                                            </p:txEl>
                                          </p:spTgt>
                                        </p:tgtEl>
                                      </p:cBhvr>
                                    </p:animEffect>
                                  </p:childTnLst>
                                </p:cTn>
                              </p:par>
                            </p:childTnLst>
                          </p:cTn>
                        </p:par>
                      </p:childTnLst>
                    </p:cTn>
                  </p:par>
                </p:childTnLst>
              </p:cTn>
              <p:nextCondLst>
                <p:cond evt="onClick" delay="0">
                  <p:tgtEl>
                    <p:spTgt spid="11"/>
                  </p:tgtEl>
                </p:cond>
              </p:nextCondLst>
            </p:seq>
          </p:childTnLst>
        </p:cTn>
      </p:par>
    </p:tnLst>
    <p:bldLst>
      <p:bldP spid="4" grpId="0" animBg="1"/>
      <p:bldP spid="5" grpId="0" animBg="1"/>
      <p:bldP spid="9" grpId="0" animBg="1"/>
      <p:bldP spid="10"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t="-9000" b="-9000"/>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284832" y="665457"/>
            <a:ext cx="9236075" cy="953793"/>
          </a:xfrm>
        </p:spPr>
        <p:txBody>
          <a:bodyPr/>
          <a:lstStyle/>
          <a:p>
            <a:r>
              <a:rPr lang="en-GB" dirty="0" smtClean="0"/>
              <a:t>Thank you and well </a:t>
            </a:r>
            <a:r>
              <a:rPr lang="en-GB" dirty="0"/>
              <a:t>d</a:t>
            </a:r>
            <a:r>
              <a:rPr lang="en-GB" dirty="0" smtClean="0"/>
              <a:t>one!</a:t>
            </a:r>
            <a:endParaRPr lang="en-GB" dirty="0"/>
          </a:p>
        </p:txBody>
      </p:sp>
      <p:sp>
        <p:nvSpPr>
          <p:cNvPr id="3" name="Content Placeholder 1"/>
          <p:cNvSpPr txBox="1">
            <a:spLocks/>
          </p:cNvSpPr>
          <p:nvPr/>
        </p:nvSpPr>
        <p:spPr>
          <a:xfrm>
            <a:off x="1018133" y="3770607"/>
            <a:ext cx="4525418" cy="2756802"/>
          </a:xfrm>
          <a:prstGeom prst="rect">
            <a:avLst/>
          </a:prstGeom>
          <a:solidFill>
            <a:schemeClr val="bg1"/>
          </a:solidFill>
        </p:spPr>
        <p:txBody>
          <a:bodyPr/>
          <a:lstStyle>
            <a:lvl1pPr marL="0" indent="0" algn="ctr" defTabSz="914400" rtl="0" eaLnBrk="1" latinLnBrk="0" hangingPunct="1">
              <a:lnSpc>
                <a:spcPct val="90000"/>
              </a:lnSpc>
              <a:spcBef>
                <a:spcPts val="1000"/>
              </a:spcBef>
              <a:buFont typeface="Arial" panose="020B0604020202020204" pitchFamily="34" charset="0"/>
              <a:buNone/>
              <a:defRPr sz="5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smtClean="0"/>
              <a:t>We are looking forward to meeting you in person. Have a lovely Summer break</a:t>
            </a:r>
            <a:endParaRPr lang="en-GB" sz="4000" dirty="0"/>
          </a:p>
        </p:txBody>
      </p:sp>
    </p:spTree>
    <p:extLst>
      <p:ext uri="{BB962C8B-B14F-4D97-AF65-F5344CB8AC3E}">
        <p14:creationId xmlns:p14="http://schemas.microsoft.com/office/powerpoint/2010/main" val="33906130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b="1" i="1" dirty="0"/>
              <a:t>Monday</a:t>
            </a:r>
          </a:p>
        </p:txBody>
      </p:sp>
      <p:pic>
        <p:nvPicPr>
          <p:cNvPr id="8" name="Picture 7" descr="Handwritten Happy Monday design - Vector download"/>
          <p:cNvPicPr>
            <a:picLocks noChangeAspect="1"/>
          </p:cNvPicPr>
          <p:nvPr/>
        </p:nvPicPr>
        <p:blipFill rotWithShape="1">
          <a:blip r:embed="rId2">
            <a:extLst>
              <a:ext uri="{28A0092B-C50C-407E-A947-70E740481C1C}">
                <a14:useLocalDpi xmlns:a14="http://schemas.microsoft.com/office/drawing/2010/main" val="0"/>
              </a:ext>
            </a:extLst>
          </a:blip>
          <a:srcRect b="8909"/>
          <a:stretch/>
        </p:blipFill>
        <p:spPr>
          <a:xfrm>
            <a:off x="732642" y="1428750"/>
            <a:ext cx="7449503" cy="4514850"/>
          </a:xfrm>
          <a:prstGeom prst="rect">
            <a:avLst/>
          </a:prstGeom>
          <a:ln w="25400">
            <a:solidFill>
              <a:schemeClr val="tx1"/>
            </a:solidFill>
          </a:ln>
        </p:spPr>
      </p:pic>
    </p:spTree>
    <p:extLst>
      <p:ext uri="{BB962C8B-B14F-4D97-AF65-F5344CB8AC3E}">
        <p14:creationId xmlns:p14="http://schemas.microsoft.com/office/powerpoint/2010/main" val="30797549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ector poster mockup template with folded paper sheet on ..."/>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ackgroundRemoval t="5996" b="89885" l="9994" r="89885">
                        <a14:foregroundMark x1="27014" y1="10721" x2="27014" y2="10721"/>
                        <a14:foregroundMark x1="27014" y1="9691" x2="27014" y2="9691"/>
                        <a14:foregroundMark x1="27014" y1="7813" x2="27014" y2="7813"/>
                        <a14:foregroundMark x1="26772" y1="7511" x2="26772" y2="7511"/>
                        <a14:foregroundMark x1="25076" y1="8601" x2="25076" y2="8601"/>
                        <a14:foregroundMark x1="26590" y1="6965" x2="26590" y2="6965"/>
                        <a14:foregroundMark x1="27620" y1="7389" x2="27620" y2="7389"/>
                        <a14:foregroundMark x1="25439" y1="7511" x2="25439" y2="7511"/>
                        <a14:foregroundMark x1="27498" y1="7632" x2="27498" y2="7632"/>
                        <a14:foregroundMark x1="27559" y1="7995" x2="27559" y2="7995"/>
                        <a14:foregroundMark x1="27862" y1="7753" x2="27862" y2="7753"/>
                        <a14:foregroundMark x1="73107" y1="9873" x2="73107" y2="9873"/>
                        <a14:foregroundMark x1="74137" y1="9752" x2="74137" y2="9752"/>
                        <a14:foregroundMark x1="73834" y1="8661" x2="73834" y2="8661"/>
                        <a14:foregroundMark x1="71654" y1="9691" x2="71654" y2="9691"/>
                        <a14:foregroundMark x1="73107" y1="6602" x2="73107" y2="6602"/>
                        <a14:foregroundMark x1="72925" y1="5996" x2="72925" y2="5996"/>
                        <a14:foregroundMark x1="72138" y1="7087" x2="72138" y2="7087"/>
                        <a14:foregroundMark x1="73895" y1="7329" x2="73895" y2="7329"/>
                        <a14:foregroundMark x1="71593" y1="7511" x2="71593" y2="7511"/>
                      </a14:backgroundRemoval>
                    </a14:imgEffect>
                  </a14:imgLayer>
                </a14:imgProps>
              </a:ext>
              <a:ext uri="{28A0092B-C50C-407E-A947-70E740481C1C}">
                <a14:useLocalDpi xmlns:a14="http://schemas.microsoft.com/office/drawing/2010/main" val="0"/>
              </a:ext>
            </a:extLst>
          </a:blip>
          <a:srcRect l="20096" t="4754" r="20391" b="8855"/>
          <a:stretch/>
        </p:blipFill>
        <p:spPr>
          <a:xfrm>
            <a:off x="6946900" y="812800"/>
            <a:ext cx="4786811" cy="5689600"/>
          </a:xfrm>
          <a:prstGeom prst="rect">
            <a:avLst/>
          </a:prstGeom>
        </p:spPr>
      </p:pic>
      <p:sp>
        <p:nvSpPr>
          <p:cNvPr id="2" name="Text Placeholder 1"/>
          <p:cNvSpPr>
            <a:spLocks noGrp="1"/>
          </p:cNvSpPr>
          <p:nvPr>
            <p:ph type="body" sz="quarter" idx="10"/>
          </p:nvPr>
        </p:nvSpPr>
        <p:spPr>
          <a:xfrm>
            <a:off x="7137400" y="160338"/>
            <a:ext cx="4076700" cy="652462"/>
          </a:xfrm>
        </p:spPr>
        <p:txBody>
          <a:bodyPr/>
          <a:lstStyle/>
          <a:p>
            <a:r>
              <a:rPr lang="en-GB" dirty="0" smtClean="0"/>
              <a:t>Letters from years 7&amp;8</a:t>
            </a:r>
            <a:endParaRPr lang="en-GB" dirty="0"/>
          </a:p>
        </p:txBody>
      </p:sp>
      <p:sp>
        <p:nvSpPr>
          <p:cNvPr id="3" name="Rectangle 2"/>
          <p:cNvSpPr/>
          <p:nvPr/>
        </p:nvSpPr>
        <p:spPr>
          <a:xfrm>
            <a:off x="7137400" y="838200"/>
            <a:ext cx="4596311" cy="5449697"/>
          </a:xfrm>
          <a:prstGeom prst="rect">
            <a:avLst/>
          </a:prstGeom>
        </p:spPr>
        <p:txBody>
          <a:bodyPr wrap="square" anchor="t">
            <a:spAutoFit/>
          </a:bodyPr>
          <a:lstStyle/>
          <a:p>
            <a:pPr>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Bradley Hand ITC" panose="03070402050302030203" pitchFamily="66" charset="0"/>
                <a:ea typeface="Calibri" panose="020F0502020204030204" pitchFamily="34" charset="0"/>
                <a:cs typeface="Times New Roman" panose="02020603050405020304" pitchFamily="18" charset="0"/>
              </a:rPr>
              <a:t>Dear Year 6 </a:t>
            </a:r>
            <a:endParaRPr lang="en-GB" dirty="0">
              <a:latin typeface="Bradley Hand ITC" panose="03070402050302030203" pitchFamily="66"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Bradley Hand ITC" panose="03070402050302030203" pitchFamily="66" charset="0"/>
                <a:ea typeface="Calibri" panose="020F0502020204030204" pitchFamily="34" charset="0"/>
                <a:cs typeface="Times New Roman" panose="02020603050405020304" pitchFamily="18" charset="0"/>
              </a:rPr>
              <a:t>We hope you  are looking forward to coming to Corby Technical School .</a:t>
            </a:r>
            <a:endParaRPr lang="en-GB" dirty="0">
              <a:latin typeface="Bradley Hand ITC" panose="03070402050302030203" pitchFamily="66"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Bradley Hand ITC" panose="03070402050302030203" pitchFamily="66" charset="0"/>
                <a:ea typeface="Calibri" panose="020F0502020204030204" pitchFamily="34" charset="0"/>
                <a:cs typeface="Times New Roman"/>
              </a:rPr>
              <a:t>This time last year I was a student at Beanfield Primary School . I was worried about making new friends at secondary school . When I got to CTS in September I made friends in my tutor group, the teachers were nice . My favourite lessons were RSCS, PE and </a:t>
            </a:r>
            <a:r>
              <a:rPr lang="en-US" dirty="0" smtClean="0">
                <a:latin typeface="Bradley Hand ITC" panose="03070402050302030203" pitchFamily="66" charset="0"/>
                <a:ea typeface="Calibri" panose="020F0502020204030204" pitchFamily="34" charset="0"/>
                <a:cs typeface="Times New Roman"/>
              </a:rPr>
              <a:t>Art </a:t>
            </a:r>
            <a:r>
              <a:rPr lang="en-US" dirty="0">
                <a:latin typeface="Bradley Hand ITC" panose="03070402050302030203" pitchFamily="66" charset="0"/>
                <a:ea typeface="Calibri" panose="020F0502020204030204" pitchFamily="34" charset="0"/>
                <a:cs typeface="Times New Roman"/>
              </a:rPr>
              <a:t>when I started but now I like </a:t>
            </a:r>
            <a:r>
              <a:rPr lang="en-US" dirty="0" smtClean="0">
                <a:latin typeface="Bradley Hand ITC" panose="03070402050302030203" pitchFamily="66" charset="0"/>
                <a:ea typeface="Calibri" panose="020F0502020204030204" pitchFamily="34" charset="0"/>
                <a:cs typeface="Times New Roman"/>
              </a:rPr>
              <a:t>History </a:t>
            </a:r>
            <a:r>
              <a:rPr lang="en-US" dirty="0">
                <a:latin typeface="Bradley Hand ITC" panose="03070402050302030203" pitchFamily="66" charset="0"/>
                <a:ea typeface="Calibri" panose="020F0502020204030204" pitchFamily="34" charset="0"/>
                <a:cs typeface="Times New Roman"/>
              </a:rPr>
              <a:t>and </a:t>
            </a:r>
            <a:r>
              <a:rPr lang="en-US" dirty="0" smtClean="0">
                <a:latin typeface="Bradley Hand ITC" panose="03070402050302030203" pitchFamily="66" charset="0"/>
                <a:ea typeface="Calibri" panose="020F0502020204030204" pitchFamily="34" charset="0"/>
                <a:cs typeface="Times New Roman"/>
              </a:rPr>
              <a:t>Geography</a:t>
            </a:r>
            <a:r>
              <a:rPr lang="en-US" dirty="0">
                <a:latin typeface="Bradley Hand ITC" panose="03070402050302030203" pitchFamily="66" charset="0"/>
                <a:ea typeface="Calibri" panose="020F0502020204030204" pitchFamily="34" charset="0"/>
                <a:cs typeface="Times New Roman"/>
              </a:rPr>
              <a:t>.</a:t>
            </a:r>
            <a:endParaRPr lang="en-GB" dirty="0">
              <a:latin typeface="Bradley Hand ITC" panose="03070402050302030203" pitchFamily="66" charset="0"/>
              <a:ea typeface="Calibri" panose="020F0502020204030204" pitchFamily="34" charset="0"/>
              <a:cs typeface="Times New Roman"/>
            </a:endParaRPr>
          </a:p>
          <a:p>
            <a:pPr>
              <a:lnSpc>
                <a:spcPct val="107000"/>
              </a:lnSpc>
              <a:spcAft>
                <a:spcPts val="800"/>
              </a:spcAft>
            </a:pPr>
            <a:r>
              <a:rPr lang="en-US" dirty="0">
                <a:latin typeface="Bradley Hand ITC" panose="03070402050302030203" pitchFamily="66" charset="0"/>
                <a:ea typeface="Calibri" panose="020F0502020204030204" pitchFamily="34" charset="0"/>
                <a:cs typeface="Times New Roman"/>
              </a:rPr>
              <a:t>If I needed any help I went to see my form tutor, but you can talk to any of the teachers.</a:t>
            </a:r>
            <a:endParaRPr lang="en-GB" dirty="0">
              <a:latin typeface="Bradley Hand ITC" panose="03070402050302030203" pitchFamily="66" charset="0"/>
              <a:ea typeface="Calibri" panose="020F0502020204030204" pitchFamily="34" charset="0"/>
              <a:cs typeface="Times New Roman"/>
            </a:endParaRPr>
          </a:p>
          <a:p>
            <a:pPr>
              <a:lnSpc>
                <a:spcPct val="107000"/>
              </a:lnSpc>
              <a:spcAft>
                <a:spcPts val="800"/>
              </a:spcAft>
            </a:pPr>
            <a:r>
              <a:rPr lang="en-US" dirty="0">
                <a:latin typeface="Bradley Hand ITC" panose="03070402050302030203" pitchFamily="66" charset="0"/>
                <a:ea typeface="Calibri" panose="020F0502020204030204" pitchFamily="34" charset="0"/>
                <a:cs typeface="Times New Roman" panose="02020603050405020304" pitchFamily="18" charset="0"/>
              </a:rPr>
              <a:t>We are looking forward to seeing you soon , </a:t>
            </a:r>
            <a:endParaRPr lang="en-GB" dirty="0">
              <a:latin typeface="Bradley Hand ITC" panose="03070402050302030203" pitchFamily="66"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Bradley Hand ITC" panose="03070402050302030203" pitchFamily="66" charset="0"/>
                <a:ea typeface="Calibri" panose="020F0502020204030204" pitchFamily="34" charset="0"/>
                <a:cs typeface="Times New Roman"/>
              </a:rPr>
              <a:t>Bianca, 7TE </a:t>
            </a:r>
            <a:endParaRPr lang="en-GB" dirty="0">
              <a:latin typeface="Bradley Hand ITC" panose="03070402050302030203" pitchFamily="66" charset="0"/>
              <a:ea typeface="Calibri" panose="020F0502020204030204" pitchFamily="34" charset="0"/>
              <a:cs typeface="Times New Roman" panose="02020603050405020304" pitchFamily="18" charset="0"/>
            </a:endParaRPr>
          </a:p>
        </p:txBody>
      </p:sp>
      <p:sp>
        <p:nvSpPr>
          <p:cNvPr id="6" name="Rectangle 5"/>
          <p:cNvSpPr/>
          <p:nvPr/>
        </p:nvSpPr>
        <p:spPr>
          <a:xfrm>
            <a:off x="755650" y="1600200"/>
            <a:ext cx="6096000" cy="3693319"/>
          </a:xfrm>
          <a:prstGeom prst="rect">
            <a:avLst/>
          </a:prstGeom>
        </p:spPr>
        <p:txBody>
          <a:bodyPr>
            <a:spAutoFit/>
          </a:bodyPr>
          <a:lstStyle/>
          <a:p>
            <a:r>
              <a:rPr lang="en-GB" dirty="0"/>
              <a:t>Dear Year 6,</a:t>
            </a:r>
          </a:p>
          <a:p>
            <a:endParaRPr lang="en-GB" dirty="0"/>
          </a:p>
          <a:p>
            <a:r>
              <a:rPr lang="en-GB" dirty="0"/>
              <a:t>We hope you are looking forward to coming to Corby Technical </a:t>
            </a:r>
          </a:p>
          <a:p>
            <a:r>
              <a:rPr lang="en-GB" dirty="0"/>
              <a:t>School</a:t>
            </a:r>
            <a:r>
              <a:rPr lang="en-GB" dirty="0" smtClean="0"/>
              <a:t>.</a:t>
            </a:r>
          </a:p>
          <a:p>
            <a:endParaRPr lang="en-GB" dirty="0"/>
          </a:p>
          <a:p>
            <a:r>
              <a:rPr lang="en-GB" dirty="0" smtClean="0"/>
              <a:t>On the next couple of slides you will see that some </a:t>
            </a:r>
            <a:r>
              <a:rPr lang="en-GB" dirty="0"/>
              <a:t>of our </a:t>
            </a:r>
            <a:r>
              <a:rPr lang="en-GB" dirty="0" smtClean="0"/>
              <a:t>current students in years 7 and 8 have </a:t>
            </a:r>
            <a:r>
              <a:rPr lang="en-GB" dirty="0"/>
              <a:t>written you letters telling you how </a:t>
            </a:r>
            <a:r>
              <a:rPr lang="en-GB" dirty="0" smtClean="0"/>
              <a:t>they felt when they joined CTS. </a:t>
            </a:r>
            <a:r>
              <a:rPr lang="en-GB" dirty="0"/>
              <a:t>We hope that you enjoy reading them.</a:t>
            </a:r>
          </a:p>
          <a:p>
            <a:endParaRPr lang="en-GB" dirty="0"/>
          </a:p>
          <a:p>
            <a:r>
              <a:rPr lang="en-GB" dirty="0"/>
              <a:t>We are looking forward to seeing you soon</a:t>
            </a:r>
          </a:p>
          <a:p>
            <a:endParaRPr lang="en-GB" dirty="0"/>
          </a:p>
          <a:p>
            <a:r>
              <a:rPr lang="en-GB" dirty="0"/>
              <a:t>From Miss Buffini</a:t>
            </a:r>
          </a:p>
        </p:txBody>
      </p:sp>
    </p:spTree>
    <p:extLst>
      <p:ext uri="{BB962C8B-B14F-4D97-AF65-F5344CB8AC3E}">
        <p14:creationId xmlns:p14="http://schemas.microsoft.com/office/powerpoint/2010/main" val="34743592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ector poster mockup template with folded paper sheet on ..."/>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ackgroundRemoval t="5996" b="89885" l="9994" r="89885">
                        <a14:foregroundMark x1="27014" y1="10721" x2="27014" y2="10721"/>
                        <a14:foregroundMark x1="27014" y1="9691" x2="27014" y2="9691"/>
                        <a14:foregroundMark x1="27014" y1="7813" x2="27014" y2="7813"/>
                        <a14:foregroundMark x1="26772" y1="7511" x2="26772" y2="7511"/>
                        <a14:foregroundMark x1="25076" y1="8601" x2="25076" y2="8601"/>
                        <a14:foregroundMark x1="26590" y1="6965" x2="26590" y2="6965"/>
                        <a14:foregroundMark x1="27620" y1="7389" x2="27620" y2="7389"/>
                        <a14:foregroundMark x1="25439" y1="7511" x2="25439" y2="7511"/>
                        <a14:foregroundMark x1="27498" y1="7632" x2="27498" y2="7632"/>
                        <a14:foregroundMark x1="27559" y1="7995" x2="27559" y2="7995"/>
                        <a14:foregroundMark x1="27862" y1="7753" x2="27862" y2="7753"/>
                        <a14:foregroundMark x1="73107" y1="9873" x2="73107" y2="9873"/>
                        <a14:foregroundMark x1="74137" y1="9752" x2="74137" y2="9752"/>
                        <a14:foregroundMark x1="73834" y1="8661" x2="73834" y2="8661"/>
                        <a14:foregroundMark x1="71654" y1="9691" x2="71654" y2="9691"/>
                        <a14:foregroundMark x1="73107" y1="6602" x2="73107" y2="6602"/>
                        <a14:foregroundMark x1="72925" y1="5996" x2="72925" y2="5996"/>
                        <a14:foregroundMark x1="72138" y1="7087" x2="72138" y2="7087"/>
                        <a14:foregroundMark x1="73895" y1="7329" x2="73895" y2="7329"/>
                        <a14:foregroundMark x1="71593" y1="7511" x2="71593" y2="7511"/>
                      </a14:backgroundRemoval>
                    </a14:imgEffect>
                  </a14:imgLayer>
                </a14:imgProps>
              </a:ext>
              <a:ext uri="{28A0092B-C50C-407E-A947-70E740481C1C}">
                <a14:useLocalDpi xmlns:a14="http://schemas.microsoft.com/office/drawing/2010/main" val="0"/>
              </a:ext>
            </a:extLst>
          </a:blip>
          <a:srcRect l="20235" t="4025" b="9130"/>
          <a:stretch/>
        </p:blipFill>
        <p:spPr>
          <a:xfrm>
            <a:off x="6146800" y="428428"/>
            <a:ext cx="6708320" cy="5816599"/>
          </a:xfrm>
          <a:prstGeom prst="rect">
            <a:avLst/>
          </a:prstGeom>
        </p:spPr>
      </p:pic>
      <p:pic>
        <p:nvPicPr>
          <p:cNvPr id="5" name="Picture 4" descr="Vector poster mockup template with folded paper sheet on ..."/>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ackgroundRemoval t="5996" b="89885" l="9994" r="89885">
                        <a14:foregroundMark x1="27014" y1="10721" x2="27014" y2="10721"/>
                        <a14:foregroundMark x1="27014" y1="9691" x2="27014" y2="9691"/>
                        <a14:foregroundMark x1="27014" y1="7813" x2="27014" y2="7813"/>
                        <a14:foregroundMark x1="26772" y1="7511" x2="26772" y2="7511"/>
                        <a14:foregroundMark x1="25076" y1="8601" x2="25076" y2="8601"/>
                        <a14:foregroundMark x1="26590" y1="6965" x2="26590" y2="6965"/>
                        <a14:foregroundMark x1="27620" y1="7389" x2="27620" y2="7389"/>
                        <a14:foregroundMark x1="25439" y1="7511" x2="25439" y2="7511"/>
                        <a14:foregroundMark x1="27498" y1="7632" x2="27498" y2="7632"/>
                        <a14:foregroundMark x1="27559" y1="7995" x2="27559" y2="7995"/>
                        <a14:foregroundMark x1="27862" y1="7753" x2="27862" y2="7753"/>
                        <a14:foregroundMark x1="73107" y1="9873" x2="73107" y2="9873"/>
                        <a14:foregroundMark x1="74137" y1="9752" x2="74137" y2="9752"/>
                        <a14:foregroundMark x1="73834" y1="8661" x2="73834" y2="8661"/>
                        <a14:foregroundMark x1="71654" y1="9691" x2="71654" y2="9691"/>
                        <a14:foregroundMark x1="73107" y1="6602" x2="73107" y2="6602"/>
                        <a14:foregroundMark x1="72925" y1="5996" x2="72925" y2="5996"/>
                        <a14:foregroundMark x1="72138" y1="7087" x2="72138" y2="7087"/>
                        <a14:foregroundMark x1="73895" y1="7329" x2="73895" y2="7329"/>
                        <a14:foregroundMark x1="71593" y1="7511" x2="71593" y2="7511"/>
                      </a14:backgroundRemoval>
                    </a14:imgEffect>
                  </a14:imgLayer>
                </a14:imgProps>
              </a:ext>
              <a:ext uri="{28A0092B-C50C-407E-A947-70E740481C1C}">
                <a14:useLocalDpi xmlns:a14="http://schemas.microsoft.com/office/drawing/2010/main" val="0"/>
              </a:ext>
            </a:extLst>
          </a:blip>
          <a:srcRect t="4754" r="20391" b="1"/>
          <a:stretch/>
        </p:blipFill>
        <p:spPr>
          <a:xfrm>
            <a:off x="-609600" y="558800"/>
            <a:ext cx="6197600" cy="6379258"/>
          </a:xfrm>
          <a:prstGeom prst="rect">
            <a:avLst/>
          </a:prstGeom>
        </p:spPr>
      </p:pic>
      <p:sp>
        <p:nvSpPr>
          <p:cNvPr id="3" name="Rectangle 2"/>
          <p:cNvSpPr/>
          <p:nvPr/>
        </p:nvSpPr>
        <p:spPr>
          <a:xfrm>
            <a:off x="1188355" y="1103107"/>
            <a:ext cx="4397829" cy="5141920"/>
          </a:xfrm>
          <a:prstGeom prst="rect">
            <a:avLst/>
          </a:prstGeom>
        </p:spPr>
        <p:txBody>
          <a:bodyPr wrap="square" anchor="t">
            <a:spAutoFit/>
          </a:bodyPr>
          <a:lstStyle/>
          <a:p>
            <a:pPr>
              <a:lnSpc>
                <a:spcPct val="107000"/>
              </a:lnSpc>
              <a:spcAft>
                <a:spcPts val="800"/>
              </a:spcAft>
            </a:pPr>
            <a:r>
              <a:rPr lang="en-US" dirty="0">
                <a:latin typeface="Bradley Hand ITC" panose="03070402050302030203" pitchFamily="66" charset="0"/>
                <a:ea typeface="Calibri" panose="020F0502020204030204" pitchFamily="34" charset="0"/>
                <a:cs typeface="Times New Roman" panose="02020603050405020304" pitchFamily="18" charset="0"/>
              </a:rPr>
              <a:t>Dear Year 6 </a:t>
            </a:r>
            <a:endParaRPr lang="en-GB" dirty="0">
              <a:latin typeface="Bradley Hand ITC" panose="03070402050302030203" pitchFamily="66"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Bradley Hand ITC" panose="03070402050302030203" pitchFamily="66" charset="0"/>
                <a:ea typeface="Calibri" panose="020F0502020204030204" pitchFamily="34" charset="0"/>
                <a:cs typeface="Times New Roman" panose="02020603050405020304" pitchFamily="18" charset="0"/>
              </a:rPr>
              <a:t>We hope you are looking forward to coming to Corby Technical School.</a:t>
            </a:r>
            <a:endParaRPr lang="en-GB" dirty="0">
              <a:latin typeface="Bradley Hand ITC" panose="03070402050302030203" pitchFamily="66" charset="0"/>
              <a:ea typeface="Calibri" panose="020F0502020204030204" pitchFamily="34" charset="0"/>
              <a:cs typeface="Times New Roman" panose="02020603050405020304" pitchFamily="18" charset="0"/>
            </a:endParaRPr>
          </a:p>
          <a:p>
            <a:pPr>
              <a:lnSpc>
                <a:spcPct val="107000"/>
              </a:lnSpc>
              <a:spcAft>
                <a:spcPts val="800"/>
              </a:spcAft>
            </a:pPr>
            <a:r>
              <a:rPr lang="en-US" dirty="0" smtClean="0">
                <a:latin typeface="Bradley Hand ITC" panose="03070402050302030203" pitchFamily="66" charset="0"/>
                <a:ea typeface="Calibri" panose="020F0502020204030204" pitchFamily="34" charset="0"/>
                <a:cs typeface="Times New Roman"/>
              </a:rPr>
              <a:t>I </a:t>
            </a:r>
            <a:r>
              <a:rPr lang="en-US" dirty="0">
                <a:latin typeface="Bradley Hand ITC" panose="03070402050302030203" pitchFamily="66" charset="0"/>
                <a:ea typeface="Calibri" panose="020F0502020204030204" pitchFamily="34" charset="0"/>
                <a:cs typeface="Times New Roman"/>
              </a:rPr>
              <a:t>went to Saint Patrick’s Primary </a:t>
            </a:r>
            <a:r>
              <a:rPr lang="en-US" dirty="0" smtClean="0">
                <a:latin typeface="Bradley Hand ITC" panose="03070402050302030203" pitchFamily="66" charset="0"/>
                <a:ea typeface="Calibri" panose="020F0502020204030204" pitchFamily="34" charset="0"/>
                <a:cs typeface="Times New Roman"/>
              </a:rPr>
              <a:t>School and have been here a year. </a:t>
            </a:r>
            <a:r>
              <a:rPr lang="en-US" dirty="0">
                <a:latin typeface="Bradley Hand ITC" panose="03070402050302030203" pitchFamily="66" charset="0"/>
                <a:ea typeface="Calibri" panose="020F0502020204030204" pitchFamily="34" charset="0"/>
                <a:cs typeface="Times New Roman"/>
              </a:rPr>
              <a:t>When I got to CTS in September, I really liked it, especially the people. The building is cool there is plenty of room. I really like the restaurant, Friday is great because you can have chips but the fish finger baguette is good too. Now I have been here a bit I feel really comfortable and safe, the teachers are good. If I needed any help, I talk to my tutor or my Head of Year. We are looking forward to seeing you soon, </a:t>
            </a:r>
            <a:endParaRPr lang="en-GB" dirty="0">
              <a:latin typeface="Bradley Hand ITC" panose="03070402050302030203" pitchFamily="66"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Bradley Hand ITC" panose="03070402050302030203" pitchFamily="66" charset="0"/>
                <a:ea typeface="Calibri" panose="020F0502020204030204" pitchFamily="34" charset="0"/>
                <a:cs typeface="Times New Roman"/>
              </a:rPr>
              <a:t>Jacson, 8SW </a:t>
            </a:r>
            <a:endParaRPr lang="en-GB" dirty="0">
              <a:latin typeface="Bradley Hand ITC" panose="03070402050302030203" pitchFamily="66" charset="0"/>
              <a:ea typeface="Calibri" panose="020F0502020204030204" pitchFamily="34" charset="0"/>
              <a:cs typeface="Times New Roman" panose="02020603050405020304" pitchFamily="18" charset="0"/>
            </a:endParaRPr>
          </a:p>
        </p:txBody>
      </p:sp>
      <p:sp>
        <p:nvSpPr>
          <p:cNvPr id="4" name="Rectangle 3"/>
          <p:cNvSpPr/>
          <p:nvPr/>
        </p:nvSpPr>
        <p:spPr>
          <a:xfrm>
            <a:off x="6426925" y="903629"/>
            <a:ext cx="4226559" cy="5141920"/>
          </a:xfrm>
          <a:prstGeom prst="rect">
            <a:avLst/>
          </a:prstGeom>
        </p:spPr>
        <p:txBody>
          <a:bodyPr wrap="square" anchor="t">
            <a:spAutoFit/>
          </a:bodyPr>
          <a:lstStyle/>
          <a:p>
            <a:pPr>
              <a:lnSpc>
                <a:spcPct val="107000"/>
              </a:lnSpc>
              <a:spcAft>
                <a:spcPts val="800"/>
              </a:spcAft>
            </a:pPr>
            <a:r>
              <a:rPr lang="en-US" dirty="0">
                <a:latin typeface="Bradley Hand ITC" panose="03070402050302030203" pitchFamily="66" charset="0"/>
                <a:ea typeface="Calibri" panose="020F0502020204030204" pitchFamily="34" charset="0"/>
                <a:cs typeface="Times New Roman" panose="02020603050405020304" pitchFamily="18" charset="0"/>
              </a:rPr>
              <a:t>Dear Year 6 </a:t>
            </a:r>
            <a:endParaRPr lang="en-GB" dirty="0">
              <a:latin typeface="Bradley Hand ITC" panose="03070402050302030203" pitchFamily="66"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Bradley Hand ITC" panose="03070402050302030203" pitchFamily="66" charset="0"/>
                <a:ea typeface="Calibri" panose="020F0502020204030204" pitchFamily="34" charset="0"/>
                <a:cs typeface="Times New Roman" panose="02020603050405020304" pitchFamily="18" charset="0"/>
              </a:rPr>
              <a:t>We hope you  are looking forward to coming to Corby Technical School .</a:t>
            </a:r>
            <a:endParaRPr lang="en-GB" dirty="0">
              <a:latin typeface="Bradley Hand ITC" panose="03070402050302030203" pitchFamily="66"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Bradley Hand ITC" panose="03070402050302030203" pitchFamily="66" charset="0"/>
                <a:ea typeface="Calibri" panose="020F0502020204030204" pitchFamily="34" charset="0"/>
                <a:cs typeface="Times New Roman"/>
              </a:rPr>
              <a:t>This time last year I was a student at Studfall Primary School . I was worried about not knowing where I was going when I got here. When I got to CTS in September I really liked it, I knew a lot of people from my football team.  My favourite lesson was definitely PE , I still like PE best but </a:t>
            </a:r>
            <a:r>
              <a:rPr lang="en-US" dirty="0" smtClean="0">
                <a:latin typeface="Bradley Hand ITC" panose="03070402050302030203" pitchFamily="66" charset="0"/>
                <a:ea typeface="Calibri" panose="020F0502020204030204" pitchFamily="34" charset="0"/>
                <a:cs typeface="Times New Roman"/>
              </a:rPr>
              <a:t>Art </a:t>
            </a:r>
            <a:r>
              <a:rPr lang="en-US" dirty="0">
                <a:latin typeface="Bradley Hand ITC" panose="03070402050302030203" pitchFamily="66" charset="0"/>
                <a:ea typeface="Calibri" panose="020F0502020204030204" pitchFamily="34" charset="0"/>
                <a:cs typeface="Times New Roman"/>
              </a:rPr>
              <a:t>is ok. The food is really good here especially the sausage rolls. If I needed any help, if I got lost I asked anyone who works at the </a:t>
            </a:r>
            <a:r>
              <a:rPr lang="en-US" dirty="0" smtClean="0">
                <a:latin typeface="Bradley Hand ITC" panose="03070402050302030203" pitchFamily="66" charset="0"/>
                <a:ea typeface="Calibri" panose="020F0502020204030204" pitchFamily="34" charset="0"/>
                <a:cs typeface="Times New Roman"/>
              </a:rPr>
              <a:t>school. </a:t>
            </a:r>
            <a:r>
              <a:rPr lang="en-US" dirty="0" smtClean="0">
                <a:latin typeface="Bradley Hand ITC" panose="03070402050302030203" pitchFamily="66" charset="0"/>
                <a:ea typeface="Calibri" panose="020F0502020204030204" pitchFamily="34" charset="0"/>
                <a:cs typeface="Times New Roman" panose="02020603050405020304" pitchFamily="18" charset="0"/>
              </a:rPr>
              <a:t>We </a:t>
            </a:r>
            <a:r>
              <a:rPr lang="en-US" dirty="0">
                <a:latin typeface="Bradley Hand ITC" panose="03070402050302030203" pitchFamily="66" charset="0"/>
                <a:ea typeface="Calibri" panose="020F0502020204030204" pitchFamily="34" charset="0"/>
                <a:cs typeface="Times New Roman" panose="02020603050405020304" pitchFamily="18" charset="0"/>
              </a:rPr>
              <a:t>are looking forward to seeing you soon , </a:t>
            </a:r>
            <a:endParaRPr lang="en-GB" dirty="0">
              <a:latin typeface="Bradley Hand ITC" panose="03070402050302030203" pitchFamily="66"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Bradley Hand ITC" panose="03070402050302030203" pitchFamily="66" charset="0"/>
                <a:ea typeface="Calibri" panose="020F0502020204030204" pitchFamily="34" charset="0"/>
                <a:cs typeface="Times New Roman"/>
              </a:rPr>
              <a:t>Nicco, 7ST </a:t>
            </a:r>
            <a:endParaRPr lang="en-GB" dirty="0">
              <a:latin typeface="Bradley Hand ITC" panose="03070402050302030203"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27810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12000" b="-12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437" b="99563" l="10000" r="89091"/>
                    </a14:imgEffect>
                    <a14:imgEffect>
                      <a14:sharpenSoften amount="43000"/>
                    </a14:imgEffect>
                    <a14:imgEffect>
                      <a14:colorTemperature colorTemp="1500"/>
                    </a14:imgEffect>
                    <a14:imgEffect>
                      <a14:saturation sat="254000"/>
                    </a14:imgEffect>
                    <a14:imgEffect>
                      <a14:brightnessContrast bright="18000" contrast="-28000"/>
                    </a14:imgEffect>
                  </a14:imgLayer>
                </a14:imgProps>
              </a:ext>
            </a:extLst>
          </a:blip>
          <a:stretch>
            <a:fillRect/>
          </a:stretch>
        </p:blipFill>
        <p:spPr>
          <a:xfrm>
            <a:off x="10020844" y="812800"/>
            <a:ext cx="2095500" cy="2181225"/>
          </a:xfrm>
          <a:prstGeom prst="rect">
            <a:avLst/>
          </a:prstGeom>
        </p:spPr>
      </p:pic>
      <p:sp>
        <p:nvSpPr>
          <p:cNvPr id="2" name="Text Placeholder 1"/>
          <p:cNvSpPr>
            <a:spLocks noGrp="1"/>
          </p:cNvSpPr>
          <p:nvPr>
            <p:ph type="body" sz="quarter" idx="10"/>
          </p:nvPr>
        </p:nvSpPr>
        <p:spPr/>
        <p:txBody>
          <a:bodyPr/>
          <a:lstStyle/>
          <a:p>
            <a:r>
              <a:rPr lang="en-GB" dirty="0"/>
              <a:t>CTS Quiz</a:t>
            </a:r>
          </a:p>
        </p:txBody>
      </p:sp>
      <p:sp>
        <p:nvSpPr>
          <p:cNvPr id="4" name="TextBox 3"/>
          <p:cNvSpPr txBox="1"/>
          <p:nvPr/>
        </p:nvSpPr>
        <p:spPr>
          <a:xfrm>
            <a:off x="2237740" y="2405859"/>
            <a:ext cx="8248650" cy="2585323"/>
          </a:xfrm>
          <a:prstGeom prst="rect">
            <a:avLst/>
          </a:prstGeom>
          <a:solidFill>
            <a:schemeClr val="bg1"/>
          </a:solidFill>
          <a:ln>
            <a:solidFill>
              <a:schemeClr val="accent1"/>
            </a:solidFill>
          </a:ln>
        </p:spPr>
        <p:txBody>
          <a:bodyPr wrap="square" rtlCol="0">
            <a:spAutoFit/>
          </a:bodyPr>
          <a:lstStyle/>
          <a:p>
            <a:pPr algn="ctr"/>
            <a:r>
              <a:rPr lang="en-GB" sz="2400" dirty="0" smtClean="0"/>
              <a:t>Test yourself on what you already know about CTS and some of the subjects you will be learning about. </a:t>
            </a:r>
          </a:p>
          <a:p>
            <a:pPr algn="ctr"/>
            <a:r>
              <a:rPr lang="en-GB" sz="2400" dirty="0" smtClean="0"/>
              <a:t>Click on the form in the link below to answer the questions and click on ‘view results’ to see how many questions you got right.</a:t>
            </a:r>
          </a:p>
          <a:p>
            <a:pPr algn="ctr"/>
            <a:endParaRPr lang="en-GB" sz="2400" dirty="0"/>
          </a:p>
          <a:p>
            <a:pPr algn="ctr"/>
            <a:r>
              <a:rPr lang="en-GB" sz="2400" dirty="0" smtClean="0">
                <a:hlinkClick r:id="rId5"/>
              </a:rPr>
              <a:t>Click here for quiz</a:t>
            </a:r>
            <a:endParaRPr lang="en-GB" sz="2400" dirty="0" smtClean="0"/>
          </a:p>
          <a:p>
            <a:endParaRPr lang="en-GB" dirty="0"/>
          </a:p>
        </p:txBody>
      </p:sp>
      <p:sp>
        <p:nvSpPr>
          <p:cNvPr id="7" name="6-Point Star 6"/>
          <p:cNvSpPr/>
          <p:nvPr/>
        </p:nvSpPr>
        <p:spPr>
          <a:xfrm>
            <a:off x="496026" y="486569"/>
            <a:ext cx="1741714" cy="1919290"/>
          </a:xfrm>
          <a:prstGeom prst="star6">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Online Activity</a:t>
            </a:r>
            <a:endParaRPr lang="en-GB" sz="2000" b="1" dirty="0"/>
          </a:p>
        </p:txBody>
      </p:sp>
    </p:spTree>
    <p:extLst>
      <p:ext uri="{BB962C8B-B14F-4D97-AF65-F5344CB8AC3E}">
        <p14:creationId xmlns:p14="http://schemas.microsoft.com/office/powerpoint/2010/main" val="9373694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266539" y="227062"/>
            <a:ext cx="3915267" cy="389060"/>
          </a:xfrm>
          <a:prstGeom prst="rect">
            <a:avLst/>
          </a:prstGeom>
        </p:spPr>
      </p:pic>
      <p:pic>
        <p:nvPicPr>
          <p:cNvPr id="7170" name="Picture 2" descr="Colorful Cartoon Soccer Gate. Sport Theme Vector Illustration ..."/>
          <p:cNvPicPr>
            <a:picLocks noChangeAspect="1" noChangeArrowheads="1"/>
          </p:cNvPicPr>
          <p:nvPr/>
        </p:nvPicPr>
        <p:blipFill rotWithShape="1">
          <a:blip r:embed="rId3">
            <a:extLst>
              <a:ext uri="{28A0092B-C50C-407E-A947-70E740481C1C}">
                <a14:useLocalDpi xmlns:a14="http://schemas.microsoft.com/office/drawing/2010/main" val="0"/>
              </a:ext>
            </a:extLst>
          </a:blip>
          <a:srcRect l="3051" t="21451" r="3410" b="22222"/>
          <a:stretch/>
        </p:blipFill>
        <p:spPr bwMode="auto">
          <a:xfrm>
            <a:off x="769906" y="2560320"/>
            <a:ext cx="5420221" cy="325391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847703" y="1018616"/>
            <a:ext cx="7341325" cy="954107"/>
          </a:xfrm>
          <a:prstGeom prst="rect">
            <a:avLst/>
          </a:prstGeom>
          <a:ln w="25400">
            <a:solidFill>
              <a:srgbClr val="FF6600"/>
            </a:solidFill>
          </a:ln>
        </p:spPr>
        <p:txBody>
          <a:bodyPr wrap="square">
            <a:spAutoFit/>
          </a:bodyPr>
          <a:lstStyle/>
          <a:p>
            <a:pPr algn="ctr"/>
            <a:r>
              <a:rPr lang="en-GB" sz="1400" b="1" dirty="0">
                <a:latin typeface="Century Gothic" panose="020B0502020202020204" pitchFamily="34" charset="0"/>
              </a:rPr>
              <a:t>When you go to secondary school, you will learn a huge number of new skills, and improve skills you have practiced in Primary School. In the goal below, </a:t>
            </a:r>
            <a:r>
              <a:rPr lang="en-GB" sz="1400" b="1" dirty="0" smtClean="0">
                <a:latin typeface="Century Gothic" panose="020B0502020202020204" pitchFamily="34" charset="0"/>
              </a:rPr>
              <a:t>write </a:t>
            </a:r>
            <a:r>
              <a:rPr lang="en-GB" sz="1400" b="1" dirty="0">
                <a:latin typeface="Century Gothic" panose="020B0502020202020204" pitchFamily="34" charset="0"/>
              </a:rPr>
              <a:t>in </a:t>
            </a:r>
            <a:r>
              <a:rPr lang="en-GB" sz="1400" b="1" dirty="0" smtClean="0">
                <a:latin typeface="Century Gothic" panose="020B0502020202020204" pitchFamily="34" charset="0"/>
              </a:rPr>
              <a:t>6 </a:t>
            </a:r>
            <a:r>
              <a:rPr lang="en-GB" sz="1400" b="1" dirty="0">
                <a:latin typeface="Century Gothic" panose="020B0502020202020204" pitchFamily="34" charset="0"/>
              </a:rPr>
              <a:t>new skills or things you’d like to build on in your years at secondary school. </a:t>
            </a:r>
            <a:r>
              <a:rPr lang="en-GB" sz="1400" b="1" dirty="0" smtClean="0">
                <a:latin typeface="Century Gothic" panose="020B0502020202020204" pitchFamily="34" charset="0"/>
              </a:rPr>
              <a:t>Use the grid for ideas but feel free to include your own!</a:t>
            </a:r>
            <a:endParaRPr lang="en-GB" sz="1400" b="1" dirty="0">
              <a:latin typeface="Century Gothic" panose="020B0502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404657082"/>
              </p:ext>
            </p:extLst>
          </p:nvPr>
        </p:nvGraphicFramePr>
        <p:xfrm>
          <a:off x="6566261" y="2235200"/>
          <a:ext cx="5204824" cy="4400730"/>
        </p:xfrm>
        <a:graphic>
          <a:graphicData uri="http://schemas.openxmlformats.org/drawingml/2006/table">
            <a:tbl>
              <a:tblPr firstRow="1" bandRow="1">
                <a:tableStyleId>{5C22544A-7EE6-4342-B048-85BDC9FD1C3A}</a:tableStyleId>
              </a:tblPr>
              <a:tblGrid>
                <a:gridCol w="2602412">
                  <a:extLst>
                    <a:ext uri="{9D8B030D-6E8A-4147-A177-3AD203B41FA5}">
                      <a16:colId xmlns:a16="http://schemas.microsoft.com/office/drawing/2014/main" val="20000"/>
                    </a:ext>
                  </a:extLst>
                </a:gridCol>
                <a:gridCol w="2602412">
                  <a:extLst>
                    <a:ext uri="{9D8B030D-6E8A-4147-A177-3AD203B41FA5}">
                      <a16:colId xmlns:a16="http://schemas.microsoft.com/office/drawing/2014/main" val="20001"/>
                    </a:ext>
                  </a:extLst>
                </a:gridCol>
              </a:tblGrid>
              <a:tr h="510394">
                <a:tc>
                  <a:txBody>
                    <a:bodyPr/>
                    <a:lstStyle/>
                    <a:p>
                      <a:pPr algn="ctr"/>
                      <a:r>
                        <a:rPr lang="en-GB" sz="1050" b="0" dirty="0">
                          <a:solidFill>
                            <a:schemeClr val="tx1"/>
                          </a:solidFill>
                          <a:latin typeface="Century Gothic" panose="020B0502020202020204" pitchFamily="34" charset="0"/>
                        </a:rPr>
                        <a:t>Be in a school play or production</a:t>
                      </a:r>
                    </a:p>
                  </a:txBody>
                  <a:tcPr marL="63305" marR="63305" marT="31652" marB="316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050" b="0" dirty="0">
                          <a:solidFill>
                            <a:schemeClr val="tx1"/>
                          </a:solidFill>
                          <a:latin typeface="Century Gothic" panose="020B0502020202020204" pitchFamily="34" charset="0"/>
                        </a:rPr>
                        <a:t>Speak</a:t>
                      </a:r>
                      <a:r>
                        <a:rPr lang="en-GB" sz="1050" b="0" baseline="0" dirty="0">
                          <a:solidFill>
                            <a:schemeClr val="tx1"/>
                          </a:solidFill>
                          <a:latin typeface="Century Gothic" panose="020B0502020202020204" pitchFamily="34" charset="0"/>
                        </a:rPr>
                        <a:t> another language</a:t>
                      </a:r>
                      <a:endParaRPr lang="en-GB" sz="1050" b="0" dirty="0">
                        <a:solidFill>
                          <a:schemeClr val="tx1"/>
                        </a:solidFill>
                        <a:latin typeface="Century Gothic" panose="020B0502020202020204" pitchFamily="34" charset="0"/>
                      </a:endParaRPr>
                    </a:p>
                  </a:txBody>
                  <a:tcPr marL="63305" marR="63305" marT="31652" marB="316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510394">
                <a:tc>
                  <a:txBody>
                    <a:bodyPr/>
                    <a:lstStyle/>
                    <a:p>
                      <a:pPr algn="ctr"/>
                      <a:r>
                        <a:rPr lang="en-GB" sz="1050" b="0" dirty="0">
                          <a:solidFill>
                            <a:schemeClr val="tx1"/>
                          </a:solidFill>
                          <a:latin typeface="Century Gothic" panose="020B0502020202020204" pitchFamily="34" charset="0"/>
                        </a:rPr>
                        <a:t>Learn</a:t>
                      </a:r>
                      <a:r>
                        <a:rPr lang="en-GB" sz="1050" b="0" baseline="0" dirty="0">
                          <a:solidFill>
                            <a:schemeClr val="tx1"/>
                          </a:solidFill>
                          <a:latin typeface="Century Gothic" panose="020B0502020202020204" pitchFamily="34" charset="0"/>
                        </a:rPr>
                        <a:t> to play a musical instrument</a:t>
                      </a:r>
                      <a:endParaRPr lang="en-GB" sz="1050" b="0" dirty="0">
                        <a:solidFill>
                          <a:schemeClr val="tx1"/>
                        </a:solidFill>
                        <a:latin typeface="Century Gothic" panose="020B0502020202020204" pitchFamily="34" charset="0"/>
                      </a:endParaRPr>
                    </a:p>
                  </a:txBody>
                  <a:tcPr marL="63305" marR="63305" marT="31652" marB="316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050" b="0" dirty="0" smtClean="0">
                          <a:solidFill>
                            <a:schemeClr val="tx1"/>
                          </a:solidFill>
                          <a:latin typeface="Century Gothic" panose="020B0502020202020204" pitchFamily="34" charset="0"/>
                        </a:rPr>
                        <a:t>Represent your school in a competition</a:t>
                      </a:r>
                      <a:endParaRPr lang="en-GB" sz="1050" b="0" dirty="0">
                        <a:solidFill>
                          <a:schemeClr val="tx1"/>
                        </a:solidFill>
                        <a:latin typeface="Century Gothic" panose="020B0502020202020204" pitchFamily="34" charset="0"/>
                      </a:endParaRPr>
                    </a:p>
                  </a:txBody>
                  <a:tcPr marL="63305" marR="63305" marT="31652" marB="316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10394">
                <a:tc>
                  <a:txBody>
                    <a:bodyPr/>
                    <a:lstStyle/>
                    <a:p>
                      <a:pPr algn="ctr"/>
                      <a:r>
                        <a:rPr lang="en-GB" sz="1050" b="0" dirty="0">
                          <a:solidFill>
                            <a:schemeClr val="tx1"/>
                          </a:solidFill>
                          <a:latin typeface="Century Gothic" panose="020B0502020202020204" pitchFamily="34" charset="0"/>
                        </a:rPr>
                        <a:t>Play for a school team</a:t>
                      </a:r>
                    </a:p>
                  </a:txBody>
                  <a:tcPr marL="63305" marR="63305" marT="31652" marB="316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050" b="0" dirty="0">
                          <a:solidFill>
                            <a:schemeClr val="tx1"/>
                          </a:solidFill>
                          <a:latin typeface="Century Gothic" panose="020B0502020202020204" pitchFamily="34" charset="0"/>
                        </a:rPr>
                        <a:t>Learn</a:t>
                      </a:r>
                      <a:r>
                        <a:rPr lang="en-GB" sz="1050" b="0" baseline="0" dirty="0">
                          <a:solidFill>
                            <a:schemeClr val="tx1"/>
                          </a:solidFill>
                          <a:latin typeface="Century Gothic" panose="020B0502020202020204" pitchFamily="34" charset="0"/>
                        </a:rPr>
                        <a:t> how to survive in the wild</a:t>
                      </a:r>
                      <a:endParaRPr lang="en-GB" sz="1050" b="0" dirty="0">
                        <a:solidFill>
                          <a:schemeClr val="tx1"/>
                        </a:solidFill>
                        <a:latin typeface="Century Gothic" panose="020B0502020202020204" pitchFamily="34" charset="0"/>
                      </a:endParaRPr>
                    </a:p>
                  </a:txBody>
                  <a:tcPr marL="63305" marR="63305" marT="31652" marB="316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10394">
                <a:tc>
                  <a:txBody>
                    <a:bodyPr/>
                    <a:lstStyle/>
                    <a:p>
                      <a:pPr algn="ctr"/>
                      <a:r>
                        <a:rPr lang="en-GB" sz="1050" b="0" dirty="0">
                          <a:solidFill>
                            <a:schemeClr val="tx1"/>
                          </a:solidFill>
                          <a:latin typeface="Century Gothic" panose="020B0502020202020204" pitchFamily="34" charset="0"/>
                        </a:rPr>
                        <a:t>Learn how to manage</a:t>
                      </a:r>
                      <a:r>
                        <a:rPr lang="en-GB" sz="1050" b="0" baseline="0" dirty="0">
                          <a:solidFill>
                            <a:schemeClr val="tx1"/>
                          </a:solidFill>
                          <a:latin typeface="Century Gothic" panose="020B0502020202020204" pitchFamily="34" charset="0"/>
                        </a:rPr>
                        <a:t> money</a:t>
                      </a:r>
                      <a:endParaRPr lang="en-GB" sz="1050" b="0" dirty="0">
                        <a:solidFill>
                          <a:schemeClr val="tx1"/>
                        </a:solidFill>
                        <a:latin typeface="Century Gothic" panose="020B0502020202020204" pitchFamily="34" charset="0"/>
                      </a:endParaRPr>
                    </a:p>
                  </a:txBody>
                  <a:tcPr marL="63305" marR="63305" marT="31652" marB="316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050" b="0" dirty="0">
                          <a:solidFill>
                            <a:schemeClr val="tx1"/>
                          </a:solidFill>
                          <a:latin typeface="Century Gothic" panose="020B0502020202020204" pitchFamily="34" charset="0"/>
                        </a:rPr>
                        <a:t>Taste food from another country</a:t>
                      </a:r>
                    </a:p>
                  </a:txBody>
                  <a:tcPr marL="63305" marR="63305" marT="31652" marB="316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10394">
                <a:tc>
                  <a:txBody>
                    <a:bodyPr/>
                    <a:lstStyle/>
                    <a:p>
                      <a:pPr algn="ctr"/>
                      <a:r>
                        <a:rPr lang="en-GB" sz="1050" b="0" dirty="0">
                          <a:solidFill>
                            <a:schemeClr val="tx1"/>
                          </a:solidFill>
                          <a:latin typeface="Century Gothic" panose="020B0502020202020204" pitchFamily="34" charset="0"/>
                        </a:rPr>
                        <a:t>Cook</a:t>
                      </a:r>
                      <a:r>
                        <a:rPr lang="en-GB" sz="1050" b="0" baseline="0" dirty="0">
                          <a:solidFill>
                            <a:schemeClr val="tx1"/>
                          </a:solidFill>
                          <a:latin typeface="Century Gothic" panose="020B0502020202020204" pitchFamily="34" charset="0"/>
                        </a:rPr>
                        <a:t> a new meal from scratch</a:t>
                      </a:r>
                      <a:endParaRPr lang="en-GB" sz="1050" b="0" dirty="0">
                        <a:solidFill>
                          <a:schemeClr val="tx1"/>
                        </a:solidFill>
                        <a:latin typeface="Century Gothic" panose="020B0502020202020204" pitchFamily="34" charset="0"/>
                      </a:endParaRPr>
                    </a:p>
                  </a:txBody>
                  <a:tcPr marL="63305" marR="63305" marT="31652" marB="316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050" b="0" dirty="0">
                          <a:solidFill>
                            <a:schemeClr val="tx1"/>
                          </a:solidFill>
                          <a:latin typeface="Century Gothic" panose="020B0502020202020204" pitchFamily="34" charset="0"/>
                        </a:rPr>
                        <a:t>Read new books</a:t>
                      </a:r>
                      <a:r>
                        <a:rPr lang="en-GB" sz="1050" b="0" baseline="0" dirty="0">
                          <a:solidFill>
                            <a:schemeClr val="tx1"/>
                          </a:solidFill>
                          <a:latin typeface="Century Gothic" panose="020B0502020202020204" pitchFamily="34" charset="0"/>
                        </a:rPr>
                        <a:t> </a:t>
                      </a:r>
                      <a:endParaRPr lang="en-GB" sz="1050" b="0" dirty="0">
                        <a:solidFill>
                          <a:schemeClr val="tx1"/>
                        </a:solidFill>
                        <a:latin typeface="Century Gothic" panose="020B0502020202020204" pitchFamily="34" charset="0"/>
                      </a:endParaRPr>
                    </a:p>
                  </a:txBody>
                  <a:tcPr marL="63305" marR="63305" marT="31652" marB="316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13986">
                <a:tc>
                  <a:txBody>
                    <a:bodyPr/>
                    <a:lstStyle/>
                    <a:p>
                      <a:pPr algn="ctr"/>
                      <a:r>
                        <a:rPr lang="en-GB" sz="1050" b="0" dirty="0">
                          <a:solidFill>
                            <a:schemeClr val="tx1"/>
                          </a:solidFill>
                          <a:latin typeface="Century Gothic" panose="020B0502020202020204" pitchFamily="34" charset="0"/>
                        </a:rPr>
                        <a:t>Create a</a:t>
                      </a:r>
                      <a:r>
                        <a:rPr lang="en-GB" sz="1050" b="0" baseline="0" dirty="0">
                          <a:solidFill>
                            <a:schemeClr val="tx1"/>
                          </a:solidFill>
                          <a:latin typeface="Century Gothic" panose="020B0502020202020204" pitchFamily="34" charset="0"/>
                        </a:rPr>
                        <a:t> piece of art</a:t>
                      </a:r>
                      <a:endParaRPr lang="en-GB" sz="1050" b="0" dirty="0">
                        <a:solidFill>
                          <a:schemeClr val="tx1"/>
                        </a:solidFill>
                        <a:latin typeface="Century Gothic" panose="020B0502020202020204" pitchFamily="34" charset="0"/>
                      </a:endParaRPr>
                    </a:p>
                  </a:txBody>
                  <a:tcPr marL="63305" marR="63305" marT="31652" marB="316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050" b="0" dirty="0">
                          <a:solidFill>
                            <a:schemeClr val="tx1"/>
                          </a:solidFill>
                          <a:latin typeface="Century Gothic" panose="020B0502020202020204" pitchFamily="34" charset="0"/>
                        </a:rPr>
                        <a:t>Raise money for charity</a:t>
                      </a:r>
                    </a:p>
                  </a:txBody>
                  <a:tcPr marL="63305" marR="63305" marT="31652" marB="316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13986">
                <a:tc>
                  <a:txBody>
                    <a:bodyPr/>
                    <a:lstStyle/>
                    <a:p>
                      <a:pPr algn="ctr"/>
                      <a:r>
                        <a:rPr lang="en-GB" sz="1050" b="0" dirty="0">
                          <a:solidFill>
                            <a:schemeClr val="tx1"/>
                          </a:solidFill>
                          <a:latin typeface="Century Gothic" panose="020B0502020202020204" pitchFamily="34" charset="0"/>
                        </a:rPr>
                        <a:t>Learn how to read a map</a:t>
                      </a:r>
                    </a:p>
                  </a:txBody>
                  <a:tcPr marL="63305" marR="63305" marT="31652" marB="316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050" b="0" dirty="0">
                          <a:solidFill>
                            <a:schemeClr val="tx1"/>
                          </a:solidFill>
                          <a:latin typeface="Century Gothic" panose="020B0502020202020204" pitchFamily="34" charset="0"/>
                        </a:rPr>
                        <a:t>Join</a:t>
                      </a:r>
                      <a:r>
                        <a:rPr lang="en-GB" sz="1050" b="0" baseline="0" dirty="0">
                          <a:solidFill>
                            <a:schemeClr val="tx1"/>
                          </a:solidFill>
                          <a:latin typeface="Century Gothic" panose="020B0502020202020204" pitchFamily="34" charset="0"/>
                        </a:rPr>
                        <a:t> an after school club</a:t>
                      </a:r>
                      <a:endParaRPr lang="en-GB" sz="1050" b="0" dirty="0">
                        <a:solidFill>
                          <a:schemeClr val="tx1"/>
                        </a:solidFill>
                        <a:latin typeface="Century Gothic" panose="020B0502020202020204" pitchFamily="34" charset="0"/>
                      </a:endParaRPr>
                    </a:p>
                  </a:txBody>
                  <a:tcPr marL="63305" marR="63305" marT="31652" marB="316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510394">
                <a:tc>
                  <a:txBody>
                    <a:bodyPr/>
                    <a:lstStyle/>
                    <a:p>
                      <a:pPr algn="ctr"/>
                      <a:r>
                        <a:rPr lang="en-GB" sz="1050" b="0" dirty="0">
                          <a:solidFill>
                            <a:schemeClr val="tx1"/>
                          </a:solidFill>
                          <a:latin typeface="Century Gothic" panose="020B0502020202020204" pitchFamily="34" charset="0"/>
                        </a:rPr>
                        <a:t>Use computers to create your own website</a:t>
                      </a:r>
                    </a:p>
                  </a:txBody>
                  <a:tcPr marL="63305" marR="63305" marT="31652" marB="316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050" b="0" dirty="0" smtClean="0">
                          <a:solidFill>
                            <a:schemeClr val="tx1"/>
                          </a:solidFill>
                          <a:latin typeface="Century Gothic" panose="020B0502020202020204" pitchFamily="34" charset="0"/>
                        </a:rPr>
                        <a:t>Improve</a:t>
                      </a:r>
                      <a:r>
                        <a:rPr lang="en-GB" sz="1050" b="0" baseline="0" dirty="0" smtClean="0">
                          <a:solidFill>
                            <a:schemeClr val="tx1"/>
                          </a:solidFill>
                          <a:latin typeface="Century Gothic" panose="020B0502020202020204" pitchFamily="34" charset="0"/>
                        </a:rPr>
                        <a:t> your singing</a:t>
                      </a:r>
                      <a:endParaRPr lang="en-GB" sz="1050" b="0" dirty="0">
                        <a:solidFill>
                          <a:schemeClr val="tx1"/>
                        </a:solidFill>
                        <a:latin typeface="Century Gothic" panose="020B0502020202020204" pitchFamily="34" charset="0"/>
                      </a:endParaRPr>
                    </a:p>
                  </a:txBody>
                  <a:tcPr marL="63305" marR="63305" marT="31652" marB="316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510394">
                <a:tc>
                  <a:txBody>
                    <a:bodyPr/>
                    <a:lstStyle/>
                    <a:p>
                      <a:pPr algn="ctr"/>
                      <a:r>
                        <a:rPr lang="en-GB" sz="1050" b="0" dirty="0" smtClean="0">
                          <a:solidFill>
                            <a:schemeClr val="tx1"/>
                          </a:solidFill>
                          <a:latin typeface="Century Gothic" panose="020B0502020202020204" pitchFamily="34" charset="0"/>
                        </a:rPr>
                        <a:t>Learn</a:t>
                      </a:r>
                      <a:r>
                        <a:rPr lang="en-GB" sz="1050" b="0" baseline="0" dirty="0" smtClean="0">
                          <a:solidFill>
                            <a:schemeClr val="tx1"/>
                          </a:solidFill>
                          <a:latin typeface="Century Gothic" panose="020B0502020202020204" pitchFamily="34" charset="0"/>
                        </a:rPr>
                        <a:t> to play a new game (like chess)</a:t>
                      </a:r>
                      <a:endParaRPr lang="en-GB" sz="1050" b="0" dirty="0">
                        <a:solidFill>
                          <a:schemeClr val="tx1"/>
                        </a:solidFill>
                        <a:latin typeface="Century Gothic" panose="020B0502020202020204" pitchFamily="34" charset="0"/>
                      </a:endParaRPr>
                    </a:p>
                  </a:txBody>
                  <a:tcPr marL="63305" marR="63305" marT="31652" marB="316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050" b="0" dirty="0">
                          <a:solidFill>
                            <a:schemeClr val="tx1"/>
                          </a:solidFill>
                          <a:latin typeface="Century Gothic" panose="020B0502020202020204" pitchFamily="34" charset="0"/>
                        </a:rPr>
                        <a:t>Work as part of a team</a:t>
                      </a:r>
                    </a:p>
                  </a:txBody>
                  <a:tcPr marL="63305" marR="63305" marT="31652" marB="316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
        <p:nvSpPr>
          <p:cNvPr id="7" name="6-Point Star 6"/>
          <p:cNvSpPr/>
          <p:nvPr/>
        </p:nvSpPr>
        <p:spPr>
          <a:xfrm>
            <a:off x="878114" y="555869"/>
            <a:ext cx="1632857" cy="1879600"/>
          </a:xfrm>
          <a:prstGeom prst="star6">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Just for fun</a:t>
            </a:r>
            <a:endParaRPr lang="en-GB" sz="2000" b="1" dirty="0"/>
          </a:p>
        </p:txBody>
      </p:sp>
    </p:spTree>
    <p:extLst>
      <p:ext uri="{BB962C8B-B14F-4D97-AF65-F5344CB8AC3E}">
        <p14:creationId xmlns:p14="http://schemas.microsoft.com/office/powerpoint/2010/main" val="36727533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b="1" i="1" dirty="0"/>
              <a:t>Tuesday</a:t>
            </a:r>
            <a:r>
              <a:rPr lang="en-GB" dirty="0"/>
              <a:t> </a:t>
            </a:r>
          </a:p>
        </p:txBody>
      </p:sp>
      <p:pic>
        <p:nvPicPr>
          <p:cNvPr id="7" name="Picture 6" descr="Handwritten Happy Tuesday design - Vector download"/>
          <p:cNvPicPr>
            <a:picLocks noChangeAspect="1"/>
          </p:cNvPicPr>
          <p:nvPr/>
        </p:nvPicPr>
        <p:blipFill rotWithShape="1">
          <a:blip r:embed="rId2">
            <a:extLst>
              <a:ext uri="{28A0092B-C50C-407E-A947-70E740481C1C}">
                <a14:useLocalDpi xmlns:a14="http://schemas.microsoft.com/office/drawing/2010/main" val="0"/>
              </a:ext>
            </a:extLst>
          </a:blip>
          <a:srcRect b="7960"/>
          <a:stretch/>
        </p:blipFill>
        <p:spPr>
          <a:xfrm>
            <a:off x="1946276" y="1064249"/>
            <a:ext cx="8866187" cy="5429420"/>
          </a:xfrm>
          <a:prstGeom prst="rect">
            <a:avLst/>
          </a:prstGeom>
          <a:ln w="25400">
            <a:solidFill>
              <a:schemeClr val="tx1"/>
            </a:solidFill>
          </a:ln>
        </p:spPr>
      </p:pic>
    </p:spTree>
    <p:extLst>
      <p:ext uri="{BB962C8B-B14F-4D97-AF65-F5344CB8AC3E}">
        <p14:creationId xmlns:p14="http://schemas.microsoft.com/office/powerpoint/2010/main" val="21743325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9000" b="-9000"/>
          </a:stretch>
        </a:blipFill>
        <a:effectLst/>
      </p:bgPr>
    </p:bg>
    <p:spTree>
      <p:nvGrpSpPr>
        <p:cNvPr id="1" name=""/>
        <p:cNvGrpSpPr/>
        <p:nvPr/>
      </p:nvGrpSpPr>
      <p:grpSpPr>
        <a:xfrm>
          <a:off x="0" y="0"/>
          <a:ext cx="0" cy="0"/>
          <a:chOff x="0" y="0"/>
          <a:chExt cx="0" cy="0"/>
        </a:xfrm>
      </p:grpSpPr>
      <p:pic>
        <p:nvPicPr>
          <p:cNvPr id="5" name="Picture 4" descr="#TheIdesofTrump: A Call to Flood President Trump with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4160">
            <a:off x="2702179" y="1051835"/>
            <a:ext cx="6648124" cy="4434299"/>
          </a:xfrm>
          <a:prstGeom prst="rect">
            <a:avLst/>
          </a:prstGeom>
        </p:spPr>
      </p:pic>
      <p:sp>
        <p:nvSpPr>
          <p:cNvPr id="7" name="Text Placeholder 6"/>
          <p:cNvSpPr>
            <a:spLocks noGrp="1"/>
          </p:cNvSpPr>
          <p:nvPr>
            <p:ph type="body" sz="quarter" idx="10"/>
          </p:nvPr>
        </p:nvSpPr>
        <p:spPr>
          <a:xfrm>
            <a:off x="7112000" y="160338"/>
            <a:ext cx="4078514" cy="652462"/>
          </a:xfrm>
          <a:prstGeom prst="rect">
            <a:avLst/>
          </a:prstGeom>
          <a:solidFill>
            <a:srgbClr val="40ACF6"/>
          </a:solidFill>
        </p:spPr>
        <p:txBody>
          <a:bodyPr/>
          <a:lstStyle/>
          <a:p>
            <a:pPr algn="ctr"/>
            <a:r>
              <a:rPr lang="en-GB" dirty="0" smtClean="0"/>
              <a:t>Virtual Postcard</a:t>
            </a:r>
            <a:endParaRPr lang="en-GB" dirty="0"/>
          </a:p>
        </p:txBody>
      </p:sp>
      <p:sp>
        <p:nvSpPr>
          <p:cNvPr id="6" name="TextBox 5"/>
          <p:cNvSpPr txBox="1"/>
          <p:nvPr/>
        </p:nvSpPr>
        <p:spPr>
          <a:xfrm rot="20762978">
            <a:off x="2897547" y="2513128"/>
            <a:ext cx="3159576" cy="2554545"/>
          </a:xfrm>
          <a:prstGeom prst="rect">
            <a:avLst/>
          </a:prstGeom>
          <a:noFill/>
          <a:ln w="63500">
            <a:solidFill>
              <a:srgbClr val="FF6600"/>
            </a:solidFill>
          </a:ln>
        </p:spPr>
        <p:txBody>
          <a:bodyPr wrap="square" rtlCol="0">
            <a:spAutoFit/>
          </a:bodyPr>
          <a:lstStyle/>
          <a:p>
            <a:r>
              <a:rPr lang="en-GB" sz="2000" dirty="0" smtClean="0"/>
              <a:t>Complete an online postcard to Corby Technical School. This will give us a chance to find out a little more about you.</a:t>
            </a:r>
          </a:p>
          <a:p>
            <a:endParaRPr lang="en-GB" sz="2000" dirty="0"/>
          </a:p>
          <a:p>
            <a:r>
              <a:rPr lang="en-GB" sz="2000" dirty="0" smtClean="0"/>
              <a:t>Click </a:t>
            </a:r>
            <a:r>
              <a:rPr lang="en-GB" sz="2000" dirty="0" smtClean="0">
                <a:hlinkClick r:id="rId4"/>
              </a:rPr>
              <a:t>here</a:t>
            </a:r>
            <a:r>
              <a:rPr lang="en-GB" sz="2000" dirty="0" smtClean="0"/>
              <a:t> for the link to the postcard</a:t>
            </a:r>
            <a:endParaRPr lang="en-GB" sz="2000" dirty="0"/>
          </a:p>
        </p:txBody>
      </p:sp>
      <p:sp>
        <p:nvSpPr>
          <p:cNvPr id="12" name="6-Point Star 11"/>
          <p:cNvSpPr/>
          <p:nvPr/>
        </p:nvSpPr>
        <p:spPr>
          <a:xfrm>
            <a:off x="861968" y="0"/>
            <a:ext cx="1741714" cy="1919290"/>
          </a:xfrm>
          <a:prstGeom prst="star6">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Online Activity</a:t>
            </a:r>
            <a:endParaRPr lang="en-GB" sz="2000" b="1" dirty="0"/>
          </a:p>
        </p:txBody>
      </p:sp>
    </p:spTree>
    <p:extLst>
      <p:ext uri="{BB962C8B-B14F-4D97-AF65-F5344CB8AC3E}">
        <p14:creationId xmlns:p14="http://schemas.microsoft.com/office/powerpoint/2010/main" val="1411442273"/>
      </p:ext>
    </p:extLst>
  </p:cSld>
  <p:clrMapOvr>
    <a:masterClrMapping/>
  </p:clrMapOvr>
  <p:timing>
    <p:tnLst>
      <p:par>
        <p:cTn id="1" dur="indefinite" restart="never" nodeType="tmRoot"/>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1884C6A6918F14CB49C08F6772D9D9C" ma:contentTypeVersion="11" ma:contentTypeDescription="Create a new document." ma:contentTypeScope="" ma:versionID="28a7e8722fe6bc3c4644285c1ee49b37">
  <xsd:schema xmlns:xsd="http://www.w3.org/2001/XMLSchema" xmlns:xs="http://www.w3.org/2001/XMLSchema" xmlns:p="http://schemas.microsoft.com/office/2006/metadata/properties" xmlns:ns2="08dda3b4-aac8-45d2-87cd-bf0dc1fa06cc" xmlns:ns3="cde46809-b1ff-4639-83a7-75d9b845a56d" targetNamespace="http://schemas.microsoft.com/office/2006/metadata/properties" ma:root="true" ma:fieldsID="0e03f4595c1766cfa0fb0b47f2632a23" ns2:_="" ns3:_="">
    <xsd:import namespace="08dda3b4-aac8-45d2-87cd-bf0dc1fa06cc"/>
    <xsd:import namespace="cde46809-b1ff-4639-83a7-75d9b845a56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dda3b4-aac8-45d2-87cd-bf0dc1fa06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de46809-b1ff-4639-83a7-75d9b845a56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6A6BEEE-55A3-4309-9614-EE356ACB0D42}">
  <ds:schemaRefs>
    <ds:schemaRef ds:uri="http://www.w3.org/XML/1998/namespace"/>
    <ds:schemaRef ds:uri="08dda3b4-aac8-45d2-87cd-bf0dc1fa06cc"/>
    <ds:schemaRef ds:uri="http://schemas.microsoft.com/office/2006/documentManagement/types"/>
    <ds:schemaRef ds:uri="http://schemas.microsoft.com/office/infopath/2007/PartnerControls"/>
    <ds:schemaRef ds:uri="http://purl.org/dc/dcmitype/"/>
    <ds:schemaRef ds:uri="http://purl.org/dc/elements/1.1/"/>
    <ds:schemaRef ds:uri="http://schemas.openxmlformats.org/package/2006/metadata/core-properties"/>
    <ds:schemaRef ds:uri="cde46809-b1ff-4639-83a7-75d9b845a56d"/>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A7F25A9-4323-464A-868A-7D56DBDAB499}">
  <ds:schemaRefs>
    <ds:schemaRef ds:uri="http://schemas.microsoft.com/sharepoint/v3/contenttype/forms"/>
  </ds:schemaRefs>
</ds:datastoreItem>
</file>

<file path=customXml/itemProps3.xml><?xml version="1.0" encoding="utf-8"?>
<ds:datastoreItem xmlns:ds="http://schemas.openxmlformats.org/officeDocument/2006/customXml" ds:itemID="{FF3E0AF9-1A12-48F0-9F5E-EDBF5F5556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dda3b4-aac8-45d2-87cd-bf0dc1fa06cc"/>
    <ds:schemaRef ds:uri="cde46809-b1ff-4639-83a7-75d9b845a5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2654</TotalTime>
  <Words>2559</Words>
  <Application>Microsoft Office PowerPoint</Application>
  <PresentationFormat>Widescreen</PresentationFormat>
  <Paragraphs>211</Paragraphs>
  <Slides>27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Bradley Hand ITC</vt:lpstr>
      <vt:lpstr>Calibri</vt:lpstr>
      <vt:lpstr>Calibri Light</vt:lpstr>
      <vt:lpstr>Century Gothic</vt:lpstr>
      <vt:lpstr>Lato</vt:lpstr>
      <vt:lpstr>Times New Roman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Corby Technical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Buffini</dc:creator>
  <cp:lastModifiedBy>Anna Jenkins</cp:lastModifiedBy>
  <cp:revision>178</cp:revision>
  <dcterms:created xsi:type="dcterms:W3CDTF">2020-06-25T12:58:18Z</dcterms:created>
  <dcterms:modified xsi:type="dcterms:W3CDTF">2020-07-03T13:03:13Z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0x01010071884C6A6918F14CB49C08F6772D9D9C</vt:lpwstr>
  </property>
</Properties>
</file>