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00" autoAdjust="0"/>
  </p:normalViewPr>
  <p:slideViewPr>
    <p:cSldViewPr snapToGrid="0">
      <p:cViewPr varScale="1">
        <p:scale>
          <a:sx n="54" d="100"/>
          <a:sy n="54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8503-6B35-464E-A777-65EAA7DC69F0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419C-A821-43C0-AA47-13CE10935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0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Outward Bound Trust is a charity working with school age children and young people. </a:t>
            </a:r>
          </a:p>
          <a:p>
            <a:endParaRPr lang="en-GB" dirty="0"/>
          </a:p>
          <a:p>
            <a:r>
              <a:rPr lang="en-GB" dirty="0"/>
              <a:t>Ethos</a:t>
            </a:r>
          </a:p>
          <a:p>
            <a:endParaRPr lang="en-GB" dirty="0"/>
          </a:p>
          <a:p>
            <a:r>
              <a:rPr lang="en-GB" dirty="0"/>
              <a:t>They have five centres across the country - we have chosen to go to </a:t>
            </a:r>
            <a:r>
              <a:rPr lang="en-GB" dirty="0" err="1"/>
              <a:t>Howtown</a:t>
            </a:r>
            <a:r>
              <a:rPr lang="en-GB" dirty="0"/>
              <a:t> as it allows for both </a:t>
            </a:r>
            <a:r>
              <a:rPr lang="en-GB" dirty="0" err="1"/>
              <a:t>watersports</a:t>
            </a:r>
            <a:r>
              <a:rPr lang="en-GB" dirty="0"/>
              <a:t> and mountain experience in the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0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centre - it looks beautiful but remember that the sun may not be shining all the time, although at the end of May we would hope to have some fine weather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8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 at </a:t>
            </a:r>
            <a:r>
              <a:rPr lang="en-GB" dirty="0" err="1"/>
              <a:t>Howtown</a:t>
            </a:r>
            <a:r>
              <a:rPr lang="en-GB" dirty="0"/>
              <a:t> you will have the chance to experience a range of outdoor activities which will develop your personal qualities of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Confidence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Emotional wellbeing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Improved relationships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Resilience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Confidence in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Understanding of the natural 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2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accommodation block at the centre</a:t>
            </a:r>
          </a:p>
          <a:p>
            <a:endParaRPr lang="en-GB" dirty="0"/>
          </a:p>
          <a:p>
            <a:r>
              <a:rPr lang="en-GB" dirty="0"/>
              <a:t>Rooms are typically 4 - 6 room dormitories with an ensuite bathroom and we will make sure that students are put in friendship groups</a:t>
            </a:r>
          </a:p>
          <a:p>
            <a:endParaRPr lang="en-GB" dirty="0"/>
          </a:p>
          <a:p>
            <a:r>
              <a:rPr lang="en-GB" dirty="0"/>
              <a:t>All meals are provided by the centre, you will have the option of a cooked or continental breakfast, lunch is usually a packed lunch as you will be out and about during the day, we then return to the centre for a hot evening meal, dietary requirements are catered for, so long as you let us know what they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8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typical programme for a five day course.</a:t>
            </a:r>
          </a:p>
          <a:p>
            <a:endParaRPr lang="en-GB" dirty="0"/>
          </a:p>
          <a:p>
            <a:r>
              <a:rPr lang="en-GB" dirty="0"/>
              <a:t>I expect we will leave CTS early - probably around 7am, and travel by coach to the Lake District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0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Travel back to CTS by coach, arriving back around 7.30pm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7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pieces of information are dates - please note that the Thursday and Friday are both bank holidays for the Queens </a:t>
            </a:r>
            <a:r>
              <a:rPr lang="en-GB" dirty="0" err="1"/>
              <a:t>Jubliee</a:t>
            </a:r>
            <a:r>
              <a:rPr lang="en-GB" dirty="0"/>
              <a:t>, please do check your family calendars before booking</a:t>
            </a:r>
          </a:p>
          <a:p>
            <a:endParaRPr lang="en-GB" dirty="0"/>
          </a:p>
          <a:p>
            <a:r>
              <a:rPr lang="en-GB" dirty="0"/>
              <a:t>We have 36 places available - I do expect to operate a waiting list</a:t>
            </a:r>
          </a:p>
          <a:p>
            <a:endParaRPr lang="en-GB" dirty="0"/>
          </a:p>
          <a:p>
            <a:r>
              <a:rPr lang="en-GB" dirty="0"/>
              <a:t>The cost is £410 which includes all transport, food and adventure equipment</a:t>
            </a:r>
          </a:p>
          <a:p>
            <a:endParaRPr lang="en-GB" dirty="0"/>
          </a:p>
          <a:p>
            <a:r>
              <a:rPr lang="en-GB" dirty="0"/>
              <a:t>We need a deposit of £110 NON REFUNDABLE payable by next Friday followed by three monthly payments of £100, if the cost is a barrier to you applying for the residential please contact the school to discuss what we can do to help</a:t>
            </a:r>
          </a:p>
          <a:p>
            <a:endParaRPr lang="en-GB" dirty="0"/>
          </a:p>
          <a:p>
            <a:r>
              <a:rPr lang="en-GB" dirty="0"/>
              <a:t>All payments are to be made on </a:t>
            </a:r>
            <a:r>
              <a:rPr lang="en-GB" dirty="0" err="1"/>
              <a:t>Wisepay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7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have any questions, ask your for tutor first, ask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419C-A821-43C0-AA47-13CE10935D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7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5108-8026-457D-997B-2A0EDF34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75C48-54B3-45CA-A2EE-1995688A7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9AF35-6B23-43E7-B4B4-663ECFCD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83A6-1903-4404-91FF-4A9F41A1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34968-EBE1-4317-8611-4B6A44C6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0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C7DD-CA7E-4AA4-834E-BAE47542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5600D-0F09-448E-BEDA-2018E5924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63AD-C7D3-4B2C-A5FA-5F419AE9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20D49-0537-4A7A-B3E3-7FDE2A51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569C-F3F9-4176-9D8C-869BD198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4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17A81-A83B-4A31-A202-06BB452CE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F3E0A-2A98-4247-B476-B268EAEF4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A049-04C2-4010-B8CA-175C255A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2CA8-E50C-4D34-949A-02FC3F03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13DC-623D-4BF4-A6AE-6B2E0238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7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834F-DA14-411F-8684-F5875480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D9CE-38C5-4A82-8F04-89BD3E62B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7E9A2-425B-45E3-A3A3-95307AE6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A6E0E-1503-4E0F-90D8-2705845E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385D-4938-4004-811A-2378FAE5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2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B144-FB6B-4C9C-99B4-1E8EF324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8D1B5-54CF-4B9E-BCC8-55AC7C1F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84917-A78D-483C-80FC-A202DD65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6E9E-E187-4BCD-AB44-95084A18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DAE6E-F007-4189-BCE1-9DF3EE5E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0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FEDB-DCD5-48C8-BD25-1690D315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54248-663D-45E8-9405-3D0C20AA0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691D4-52B4-46C8-8DAB-77104385A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9C536-22E7-4AE4-943E-BDA806BC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7754-5B59-4A55-9323-496585A6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6FAB8-7DE4-4B89-8534-D7882CA2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18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8CD5-E037-4113-898D-4B9F5A46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EAE2-EAB3-431A-BF43-7312F994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A0C8-F9D3-4DAF-94BC-AE9DE853B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8A065-197E-4A3C-8F8F-EAD91857B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00516-ACAB-4ED8-B82C-EF9491105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B80C7-6FD3-4747-83F1-5D272CD6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20A26-C4C2-4EEF-8C26-3D183A7B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8F511-DB41-43AE-8403-A48992BA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D9B4-4BA2-46C4-AEE6-C2F87FF3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AFE26-E03F-4506-A61F-8668CD66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CC572-3C88-4E39-9337-7B7ADABB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A2EE0-6831-4C70-A832-FD7F8A61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4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A3039-49F2-4411-BFBF-1A765310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DE627-C8D1-4A90-9F62-4047F8DC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C4694-705C-49FE-8142-85B4B5C1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5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74D9-38E1-4200-ABB5-E39A3BAD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B2CA-2E3A-414B-B3CC-6F0185A54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F8A5D-EC5E-4203-A273-79A5E7C59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0F5BE-6CF0-41E3-873E-366C061C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0581-0E47-426E-9E77-02D828E3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83011-F37B-4FDC-A4B5-5F6BBED8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D04D-BA39-4E97-BCE5-64BA8439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9CFEA-6ABD-4F52-96BF-6E391A149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2A62C-064C-445D-8B51-9EF4977F3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5896A-AC01-4C85-9252-93AB9766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658CE-7DF6-4338-8AA2-3FD9087E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B453E-CEA9-4433-B5A9-66FBA42C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0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E0695-3074-42FF-AA01-62C219C6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1A31C-2C50-450C-8B5C-38DB4FB40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D6E36-1432-4A32-92B3-EC39B849E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29977-9119-43B4-9493-6CB08819834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475AE-FC11-4A15-8107-D720DC277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C1A3-AAC9-4473-8915-87852BEEE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4385-A352-4BF5-9A47-FA0D42167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1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A43F-9595-42FE-8AB3-3A1B1D35C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470" y="173507"/>
            <a:ext cx="9329529" cy="2927501"/>
          </a:xfrm>
        </p:spPr>
        <p:txBody>
          <a:bodyPr>
            <a:normAutofit/>
          </a:bodyPr>
          <a:lstStyle/>
          <a:p>
            <a:r>
              <a:rPr lang="en-GB" b="1" dirty="0"/>
              <a:t>Year 10 residential</a:t>
            </a:r>
            <a:br>
              <a:rPr lang="en-GB" b="1" dirty="0"/>
            </a:br>
            <a:r>
              <a:rPr lang="en-GB" sz="4000" dirty="0"/>
              <a:t>30</a:t>
            </a:r>
            <a:r>
              <a:rPr lang="en-GB" sz="4000" baseline="30000" dirty="0"/>
              <a:t>th</a:t>
            </a:r>
            <a:r>
              <a:rPr lang="en-GB" sz="4000" dirty="0"/>
              <a:t> May - 3</a:t>
            </a:r>
            <a:r>
              <a:rPr lang="en-GB" sz="4000" baseline="30000" dirty="0"/>
              <a:t>rd</a:t>
            </a:r>
            <a:r>
              <a:rPr lang="en-GB" sz="4000" dirty="0"/>
              <a:t> June 2022</a:t>
            </a:r>
            <a:br>
              <a:rPr lang="en-GB" b="1" dirty="0"/>
            </a:br>
            <a:r>
              <a:rPr lang="en-GB" b="1" dirty="0" err="1"/>
              <a:t>Howtown</a:t>
            </a:r>
            <a:r>
              <a:rPr lang="en-GB" b="1" dirty="0"/>
              <a:t>, Lake District</a:t>
            </a:r>
          </a:p>
        </p:txBody>
      </p:sp>
      <p:pic>
        <p:nvPicPr>
          <p:cNvPr id="1026" name="Picture 2" descr="Macmillan Academy | Academy News">
            <a:extLst>
              <a:ext uri="{FF2B5EF4-FFF2-40B4-BE49-F238E27FC236}">
                <a16:creationId xmlns:a16="http://schemas.microsoft.com/office/drawing/2014/main" id="{D50DA63A-7EBF-41BD-AA84-82DC5434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83" y="3553248"/>
            <a:ext cx="7017233" cy="33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1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1D1C-3138-4BD4-8FC3-43931383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DA6F6C-9A10-4FBC-99A8-BB8E660A2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9508" y="2044545"/>
            <a:ext cx="9792983" cy="2768910"/>
          </a:xfrm>
        </p:spPr>
      </p:pic>
    </p:spTree>
    <p:extLst>
      <p:ext uri="{BB962C8B-B14F-4D97-AF65-F5344CB8AC3E}">
        <p14:creationId xmlns:p14="http://schemas.microsoft.com/office/powerpoint/2010/main" val="393737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9C1C-64BB-44C7-AC2D-076AFF78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D50F-CBB0-42F7-B7D7-02AA762CB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Dates Monday 30</a:t>
            </a:r>
            <a:r>
              <a:rPr lang="en-GB" baseline="30000" dirty="0"/>
              <a:t>th</a:t>
            </a:r>
            <a:r>
              <a:rPr lang="en-GB" dirty="0"/>
              <a:t> May - Friday 3</a:t>
            </a:r>
            <a:r>
              <a:rPr lang="en-GB" baseline="30000" dirty="0"/>
              <a:t>rd</a:t>
            </a:r>
            <a:r>
              <a:rPr lang="en-GB" dirty="0"/>
              <a:t> June</a:t>
            </a:r>
          </a:p>
          <a:p>
            <a:pPr marL="0" indent="0">
              <a:buNone/>
            </a:pPr>
            <a:r>
              <a:rPr lang="en-GB" dirty="0"/>
              <a:t>              **Note Thursday and Friday are bank holidays**</a:t>
            </a:r>
          </a:p>
          <a:p>
            <a:r>
              <a:rPr lang="en-GB" dirty="0"/>
              <a:t>36 places available</a:t>
            </a:r>
          </a:p>
          <a:p>
            <a:r>
              <a:rPr lang="en-GB" dirty="0"/>
              <a:t>Cost £410</a:t>
            </a:r>
          </a:p>
          <a:p>
            <a:r>
              <a:rPr lang="en-GB" dirty="0"/>
              <a:t>Deposit £110 payable by Friday 25</a:t>
            </a:r>
            <a:r>
              <a:rPr lang="en-GB" baseline="30000" dirty="0"/>
              <a:t>th</a:t>
            </a:r>
            <a:r>
              <a:rPr lang="en-GB" dirty="0"/>
              <a:t> February</a:t>
            </a:r>
          </a:p>
          <a:p>
            <a:r>
              <a:rPr lang="en-GB" dirty="0"/>
              <a:t>3 monthly payments of £100</a:t>
            </a:r>
          </a:p>
          <a:p>
            <a:r>
              <a:rPr lang="en-GB" dirty="0"/>
              <a:t>All payments to be made via </a:t>
            </a:r>
            <a:r>
              <a:rPr lang="en-GB" dirty="0" err="1"/>
              <a:t>Wisepay</a:t>
            </a:r>
            <a:endParaRPr lang="en-GB" dirty="0"/>
          </a:p>
          <a:p>
            <a:r>
              <a:rPr lang="en-GB" dirty="0"/>
              <a:t>Kit lists will be provided</a:t>
            </a:r>
          </a:p>
        </p:txBody>
      </p:sp>
    </p:spTree>
    <p:extLst>
      <p:ext uri="{BB962C8B-B14F-4D97-AF65-F5344CB8AC3E}">
        <p14:creationId xmlns:p14="http://schemas.microsoft.com/office/powerpoint/2010/main" val="263912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F14E-A66A-4C1C-B1D6-75C5B276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F5C772-8BC9-4F76-8DED-EB541B23F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719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1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0343C-8FBF-4ECF-9392-244B57C1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5" y="2745073"/>
            <a:ext cx="5681964" cy="5688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D3815-2D3E-498F-99F5-1EDF1D96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6C7F-555A-4FBF-8E9C-257E9FAF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Our mission is to inspire young people to defy their limitations so they become strong, resilient and curious, ready for the challenges of life.</a:t>
            </a:r>
          </a:p>
          <a:p>
            <a:pPr marL="0" indent="0">
              <a:buNone/>
            </a:pPr>
            <a:endParaRPr lang="en-GB" dirty="0">
              <a:solidFill>
                <a:srgbClr val="4A525D"/>
              </a:solidFill>
              <a:latin typeface="Fira Sans" panose="020B05030500000200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4A525D"/>
                </a:solidFill>
                <a:effectLst/>
                <a:latin typeface="Fira Sans" panose="020B0503050000020004" pitchFamily="34" charset="0"/>
              </a:rPr>
              <a:t>Learning about yourself happens best out in the wild. We take young people away from the everyday life into our world, to give them life-changing experiences they won’t get from home or inside the classroom.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07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05BBC2-B268-4C82-BEA1-27CB9E786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7379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41082-D7AD-4FD1-BB25-CED63BF3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ADC6-79C6-4734-B79F-07755A3D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8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67C8-121F-4C1D-A2C3-33BCFB2D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ECF734-CD9F-41F7-AF11-3C34A7C01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625"/>
            <a:ext cx="8213285" cy="4619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EF8C8-AED1-48B7-93CB-A44F7080B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6103">
            <a:off x="-312204" y="3503528"/>
            <a:ext cx="4967032" cy="3718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320F8-15C4-4E0A-9422-7E4479B15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4810">
            <a:off x="7551345" y="-238222"/>
            <a:ext cx="4855247" cy="7296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085EC-CDC2-415E-B536-4A11A18E5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138" y="4052469"/>
            <a:ext cx="4478250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B545D-9E5E-4F39-AAF4-F509A1AF7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600325"/>
            <a:ext cx="2762250" cy="165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F1CCB-AA44-4D1B-A591-10EDBB9EA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600325"/>
            <a:ext cx="2762250" cy="1657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1BAF2-4ABA-459B-BBC5-E2D4D584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E3D45-3140-4BA1-B3EE-86E192067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34126" cy="38004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D5FB7-3246-45C8-8781-2EF95D7C7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66777" y="1027906"/>
            <a:ext cx="6458445" cy="4282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C9EDC2-A961-4F5A-ABB8-94C66CE78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81" y="2680125"/>
            <a:ext cx="6282519" cy="41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597F-C7D9-4F9B-8288-A12EBC2E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563655-FE1D-4190-A353-5FCB5BEC8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930" y="832513"/>
            <a:ext cx="10611657" cy="4926841"/>
          </a:xfrm>
        </p:spPr>
      </p:pic>
    </p:spTree>
    <p:extLst>
      <p:ext uri="{BB962C8B-B14F-4D97-AF65-F5344CB8AC3E}">
        <p14:creationId xmlns:p14="http://schemas.microsoft.com/office/powerpoint/2010/main" val="109762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1777-348D-4384-9445-E9470209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7EF92-6904-4DD5-8223-12A34FD7F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59" y="715617"/>
            <a:ext cx="10930641" cy="5664272"/>
          </a:xfrm>
        </p:spPr>
      </p:pic>
    </p:spTree>
    <p:extLst>
      <p:ext uri="{BB962C8B-B14F-4D97-AF65-F5344CB8AC3E}">
        <p14:creationId xmlns:p14="http://schemas.microsoft.com/office/powerpoint/2010/main" val="427343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445D-9775-4081-9683-387A230A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165464-54AA-4B6B-9ACA-2C29B1353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785" y="734219"/>
            <a:ext cx="10947598" cy="5242511"/>
          </a:xfrm>
        </p:spPr>
      </p:pic>
    </p:spTree>
    <p:extLst>
      <p:ext uri="{BB962C8B-B14F-4D97-AF65-F5344CB8AC3E}">
        <p14:creationId xmlns:p14="http://schemas.microsoft.com/office/powerpoint/2010/main" val="38930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4D9B-0855-46D2-95F4-7D4605F2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AF859-D4CA-4404-97CA-2EBBD3F95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617" y="761344"/>
            <a:ext cx="10390947" cy="5280298"/>
          </a:xfrm>
        </p:spPr>
      </p:pic>
    </p:spTree>
    <p:extLst>
      <p:ext uri="{BB962C8B-B14F-4D97-AF65-F5344CB8AC3E}">
        <p14:creationId xmlns:p14="http://schemas.microsoft.com/office/powerpoint/2010/main" val="79222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521</Words>
  <Application>Microsoft Office PowerPoint</Application>
  <PresentationFormat>Widescreen</PresentationFormat>
  <Paragraphs>53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Fira Sans</vt:lpstr>
      <vt:lpstr>Office Theme</vt:lpstr>
      <vt:lpstr>Year 10 residential 30th May - 3rd June 2022 Howtown, Lake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residential 30th May - 3rd June 2022 Howtown, Lake District</dc:title>
  <dc:creator>Linda Arnold</dc:creator>
  <cp:lastModifiedBy>Sarah L. Smith</cp:lastModifiedBy>
  <cp:revision>4</cp:revision>
  <dcterms:created xsi:type="dcterms:W3CDTF">2022-02-15T19:15:40Z</dcterms:created>
  <dcterms:modified xsi:type="dcterms:W3CDTF">2022-04-21T09:03:59Z</dcterms:modified>
</cp:coreProperties>
</file>